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6"/>
  </p:notesMasterIdLst>
  <p:handoutMasterIdLst>
    <p:handoutMasterId r:id="rId57"/>
  </p:handoutMasterIdLst>
  <p:sldIdLst>
    <p:sldId id="327" r:id="rId5"/>
    <p:sldId id="330" r:id="rId6"/>
    <p:sldId id="331" r:id="rId7"/>
    <p:sldId id="332" r:id="rId8"/>
    <p:sldId id="298" r:id="rId9"/>
    <p:sldId id="334" r:id="rId10"/>
    <p:sldId id="262" r:id="rId11"/>
    <p:sldId id="263" r:id="rId12"/>
    <p:sldId id="299" r:id="rId13"/>
    <p:sldId id="302" r:id="rId14"/>
    <p:sldId id="264" r:id="rId15"/>
    <p:sldId id="266" r:id="rId16"/>
    <p:sldId id="265" r:id="rId17"/>
    <p:sldId id="276" r:id="rId18"/>
    <p:sldId id="303" r:id="rId19"/>
    <p:sldId id="293" r:id="rId20"/>
    <p:sldId id="277" r:id="rId21"/>
    <p:sldId id="335" r:id="rId22"/>
    <p:sldId id="336"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18" r:id="rId43"/>
    <p:sldId id="319" r:id="rId44"/>
    <p:sldId id="321" r:id="rId45"/>
    <p:sldId id="322" r:id="rId46"/>
    <p:sldId id="323" r:id="rId47"/>
    <p:sldId id="324" r:id="rId48"/>
    <p:sldId id="337" r:id="rId49"/>
    <p:sldId id="288" r:id="rId50"/>
    <p:sldId id="289" r:id="rId51"/>
    <p:sldId id="320" r:id="rId52"/>
    <p:sldId id="274" r:id="rId53"/>
    <p:sldId id="275" r:id="rId54"/>
    <p:sldId id="329" r:id="rId5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6D13329A-77E5-C1F1-1978-0A1BA122D1CA}" v="749" dt="2022-07-01T17:01:16.998"/>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client id="{EF3E8333-7DB8-C9AB-F7BC-474A20AB991A}" v="64" dt="2022-07-01T15:29:02.030"/>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3" d="100"/>
          <a:sy n="73" d="100"/>
        </p:scale>
        <p:origin x="1277"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ARI BUDI PRASETYO" userId="S::abudi187@students.amikompurwokerto.ac.id::7109d9f6-bcdf-428a-8cc2-c3b14fe7a000" providerId="AD" clId="Web-{EF3E8333-7DB8-C9AB-F7BC-474A20AB991A}"/>
    <pc:docChg chg="modSld">
      <pc:chgData name="ARI BUDI PRASETYO" userId="S::abudi187@students.amikompurwokerto.ac.id::7109d9f6-bcdf-428a-8cc2-c3b14fe7a000" providerId="AD" clId="Web-{EF3E8333-7DB8-C9AB-F7BC-474A20AB991A}" dt="2022-07-01T15:29:02.030" v="34" actId="20577"/>
      <pc:docMkLst>
        <pc:docMk/>
      </pc:docMkLst>
      <pc:sldChg chg="modSp">
        <pc:chgData name="ARI BUDI PRASETYO" userId="S::abudi187@students.amikompurwokerto.ac.id::7109d9f6-bcdf-428a-8cc2-c3b14fe7a000" providerId="AD" clId="Web-{EF3E8333-7DB8-C9AB-F7BC-474A20AB991A}" dt="2022-07-01T15:28:32.279" v="30" actId="20577"/>
        <pc:sldMkLst>
          <pc:docMk/>
          <pc:sldMk cId="1277611629" sldId="327"/>
        </pc:sldMkLst>
        <pc:spChg chg="mod">
          <ac:chgData name="ARI BUDI PRASETYO" userId="S::abudi187@students.amikompurwokerto.ac.id::7109d9f6-bcdf-428a-8cc2-c3b14fe7a000" providerId="AD" clId="Web-{EF3E8333-7DB8-C9AB-F7BC-474A20AB991A}" dt="2022-07-01T15:28:32.279" v="30" actId="20577"/>
          <ac:spMkLst>
            <pc:docMk/>
            <pc:sldMk cId="1277611629" sldId="327"/>
            <ac:spMk id="6" creationId="{2C36AF9D-A911-994B-90EA-013D4CDA5604}"/>
          </ac:spMkLst>
        </pc:spChg>
      </pc:sldChg>
      <pc:sldChg chg="modSp">
        <pc:chgData name="ARI BUDI PRASETYO" userId="S::abudi187@students.amikompurwokerto.ac.id::7109d9f6-bcdf-428a-8cc2-c3b14fe7a000" providerId="AD" clId="Web-{EF3E8333-7DB8-C9AB-F7BC-474A20AB991A}" dt="2022-07-01T15:29:02.030" v="34" actId="20577"/>
        <pc:sldMkLst>
          <pc:docMk/>
          <pc:sldMk cId="1980221439" sldId="331"/>
        </pc:sldMkLst>
        <pc:spChg chg="mod">
          <ac:chgData name="ARI BUDI PRASETYO" userId="S::abudi187@students.amikompurwokerto.ac.id::7109d9f6-bcdf-428a-8cc2-c3b14fe7a000" providerId="AD" clId="Web-{EF3E8333-7DB8-C9AB-F7BC-474A20AB991A}" dt="2022-07-01T15:29:02.030" v="34" actId="20577"/>
          <ac:spMkLst>
            <pc:docMk/>
            <pc:sldMk cId="1980221439" sldId="331"/>
            <ac:spMk id="10" creationId="{79EF1473-3ADD-43F1-A495-57AAB7FD902F}"/>
          </ac:spMkLst>
        </pc:sp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ARI BUDI PRASETYO" userId="S::abudi187@students.amikompurwokerto.ac.id::7109d9f6-bcdf-428a-8cc2-c3b14fe7a000" providerId="AD" clId="Web-{6D13329A-77E5-C1F1-1978-0A1BA122D1CA}"/>
    <pc:docChg chg="modSld">
      <pc:chgData name="ARI BUDI PRASETYO" userId="S::abudi187@students.amikompurwokerto.ac.id::7109d9f6-bcdf-428a-8cc2-c3b14fe7a000" providerId="AD" clId="Web-{6D13329A-77E5-C1F1-1978-0A1BA122D1CA}" dt="2022-07-01T17:01:16.998" v="750" actId="20577"/>
      <pc:docMkLst>
        <pc:docMk/>
      </pc:docMkLst>
      <pc:sldChg chg="modSp">
        <pc:chgData name="ARI BUDI PRASETYO" userId="S::abudi187@students.amikompurwokerto.ac.id::7109d9f6-bcdf-428a-8cc2-c3b14fe7a000" providerId="AD" clId="Web-{6D13329A-77E5-C1F1-1978-0A1BA122D1CA}" dt="2022-07-01T17:01:16.998" v="750" actId="20577"/>
        <pc:sldMkLst>
          <pc:docMk/>
          <pc:sldMk cId="1553432724" sldId="262"/>
        </pc:sldMkLst>
        <pc:spChg chg="mod">
          <ac:chgData name="ARI BUDI PRASETYO" userId="S::abudi187@students.amikompurwokerto.ac.id::7109d9f6-bcdf-428a-8cc2-c3b14fe7a000" providerId="AD" clId="Web-{6D13329A-77E5-C1F1-1978-0A1BA122D1CA}" dt="2022-07-01T17:01:16.998" v="750" actId="20577"/>
          <ac:spMkLst>
            <pc:docMk/>
            <pc:sldMk cId="1553432724" sldId="262"/>
            <ac:spMk id="7" creationId="{0BFEC426-B615-E549-83E5-140FD588BC64}"/>
          </ac:spMkLst>
        </pc:spChg>
      </pc:sldChg>
      <pc:sldChg chg="modSp">
        <pc:chgData name="ARI BUDI PRASETYO" userId="S::abudi187@students.amikompurwokerto.ac.id::7109d9f6-bcdf-428a-8cc2-c3b14fe7a000" providerId="AD" clId="Web-{6D13329A-77E5-C1F1-1978-0A1BA122D1CA}" dt="2022-07-01T16:48:38.367" v="435" actId="20577"/>
        <pc:sldMkLst>
          <pc:docMk/>
          <pc:sldMk cId="1980221439" sldId="331"/>
        </pc:sldMkLst>
        <pc:spChg chg="mod">
          <ac:chgData name="ARI BUDI PRASETYO" userId="S::abudi187@students.amikompurwokerto.ac.id::7109d9f6-bcdf-428a-8cc2-c3b14fe7a000" providerId="AD" clId="Web-{6D13329A-77E5-C1F1-1978-0A1BA122D1CA}" dt="2022-07-01T16:48:38.367" v="435" actId="20577"/>
          <ac:spMkLst>
            <pc:docMk/>
            <pc:sldMk cId="1980221439" sldId="331"/>
            <ac:spMk id="10" creationId="{79EF1473-3ADD-43F1-A495-57AAB7FD902F}"/>
          </ac:spMkLst>
        </pc:spChg>
      </pc:sldChg>
      <pc:sldChg chg="modSp">
        <pc:chgData name="ARI BUDI PRASETYO" userId="S::abudi187@students.amikompurwokerto.ac.id::7109d9f6-bcdf-428a-8cc2-c3b14fe7a000" providerId="AD" clId="Web-{6D13329A-77E5-C1F1-1978-0A1BA122D1CA}" dt="2022-07-01T16:52:07.433" v="608" actId="20577"/>
        <pc:sldMkLst>
          <pc:docMk/>
          <pc:sldMk cId="2560061391" sldId="332"/>
        </pc:sldMkLst>
        <pc:spChg chg="mod">
          <ac:chgData name="ARI BUDI PRASETYO" userId="S::abudi187@students.amikompurwokerto.ac.id::7109d9f6-bcdf-428a-8cc2-c3b14fe7a000" providerId="AD" clId="Web-{6D13329A-77E5-C1F1-1978-0A1BA122D1CA}" dt="2022-07-01T16:52:07.433" v="608" actId="20577"/>
          <ac:spMkLst>
            <pc:docMk/>
            <pc:sldMk cId="2560061391" sldId="332"/>
            <ac:spMk id="5" creationId="{8E999A1B-8752-489F-A63B-EA2F60186B52}"/>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7/10/2022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136478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3217172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236135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861365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7/10/2022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7/10/2022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7/10/2022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7/10/2022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7/10/2022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7/10/2022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7/10/2022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7/10/2022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7/10/2022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7/10/2022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hyperlink" Target="https://api.spacexdata.com/v4"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en.wikipedia.org/wiki/List_of_Falcon/_9/_and_Falcon_Heavy_launches?utm_medium=Exinfluencer&amp;utm_source=Exinfluencer&amp;utm_content=000026UJ&amp;utm_term=10006555&amp;utm_id=NA-SkillsNetwork-Channel-SkillsNetworkCoursesIBMDS0321ENSkillsNetwork26802033-2022-01-01"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api.spacexdata.com/v4"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Ari Budi </a:t>
            </a:r>
            <a:r>
              <a:rPr lang="en-US" dirty="0" err="1">
                <a:solidFill>
                  <a:schemeClr val="bg2"/>
                </a:solidFill>
                <a:latin typeface="Abadi"/>
                <a:ea typeface="SF Pro" pitchFamily="2" charset="0"/>
                <a:cs typeface="SF Pro" pitchFamily="2" charset="0"/>
              </a:rPr>
              <a:t>Prasetyo</a:t>
            </a:r>
          </a:p>
          <a:p>
            <a:r>
              <a:rPr lang="en-US" dirty="0">
                <a:solidFill>
                  <a:schemeClr val="bg2"/>
                </a:solidFill>
                <a:latin typeface="Abadi"/>
                <a:ea typeface="SF Pro" pitchFamily="2" charset="0"/>
                <a:cs typeface="SF Pro" pitchFamily="2" charset="0"/>
              </a:rPr>
              <a:t>15-07-2022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489710"/>
            <a:ext cx="3932238" cy="4677240"/>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Data from space X launches can also be obtained from Wikipedia</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Data are downloaded from Wikipedia according to the flowchart and then persisted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100" dirty="0">
                <a:solidFill>
                  <a:schemeClr val="accent3">
                    <a:lumMod val="25000"/>
                  </a:schemeClr>
                </a:solidFill>
                <a:latin typeface="Abadi" panose="020B0604020104020204" pitchFamily="34" charset="0"/>
              </a:rPr>
              <a:t>Source code : https://github.com/arityo182/IBM-Data-Science-Capstone/blob/main/Data%20Collection%20with%20Web%20Scraping.ipynb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89710"/>
            <a:ext cx="5461000" cy="4677240"/>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7" name="Flowchart: Predefined Process 6">
            <a:extLst>
              <a:ext uri="{FF2B5EF4-FFF2-40B4-BE49-F238E27FC236}">
                <a16:creationId xmlns:a16="http://schemas.microsoft.com/office/drawing/2014/main" id="{C43E8313-078A-022F-C238-B097A6DE3809}"/>
              </a:ext>
            </a:extLst>
          </p:cNvPr>
          <p:cNvSpPr/>
          <p:nvPr/>
        </p:nvSpPr>
        <p:spPr>
          <a:xfrm>
            <a:off x="7824951" y="1529459"/>
            <a:ext cx="1933904" cy="1051034"/>
          </a:xfrm>
          <a:prstGeom prst="flowChartPredefinedProcess">
            <a:avLst/>
          </a:prstGeom>
          <a:solidFill>
            <a:srgbClr val="0B49CB"/>
          </a:solidFill>
          <a:ln w="381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badi" panose="020B0604020104020204" pitchFamily="34" charset="0"/>
              </a:rPr>
              <a:t>Request the Falcon9 Launch Wiki page from its URL</a:t>
            </a:r>
          </a:p>
        </p:txBody>
      </p:sp>
      <p:sp>
        <p:nvSpPr>
          <p:cNvPr id="8" name="Arrow: Down 7">
            <a:extLst>
              <a:ext uri="{FF2B5EF4-FFF2-40B4-BE49-F238E27FC236}">
                <a16:creationId xmlns:a16="http://schemas.microsoft.com/office/drawing/2014/main" id="{E52375D6-FB4F-08A6-62A0-26BA44F1D147}"/>
              </a:ext>
            </a:extLst>
          </p:cNvPr>
          <p:cNvSpPr/>
          <p:nvPr/>
        </p:nvSpPr>
        <p:spPr>
          <a:xfrm>
            <a:off x="8551013" y="2672458"/>
            <a:ext cx="481780" cy="449317"/>
          </a:xfrm>
          <a:prstGeom prst="downArrow">
            <a:avLst/>
          </a:prstGeom>
          <a:solidFill>
            <a:srgbClr val="0948CB"/>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Predefined Process 8">
            <a:extLst>
              <a:ext uri="{FF2B5EF4-FFF2-40B4-BE49-F238E27FC236}">
                <a16:creationId xmlns:a16="http://schemas.microsoft.com/office/drawing/2014/main" id="{1E9F9190-21B5-392A-CD73-2579E692B1CE}"/>
              </a:ext>
            </a:extLst>
          </p:cNvPr>
          <p:cNvSpPr/>
          <p:nvPr/>
        </p:nvSpPr>
        <p:spPr>
          <a:xfrm>
            <a:off x="7824951" y="3210709"/>
            <a:ext cx="1933904" cy="1051034"/>
          </a:xfrm>
          <a:prstGeom prst="flowChartPredefinedProcess">
            <a:avLst/>
          </a:prstGeom>
          <a:solidFill>
            <a:srgbClr val="0B49CB"/>
          </a:solidFill>
          <a:ln w="381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badi" panose="020B0604020104020204" pitchFamily="34" charset="0"/>
              </a:rPr>
              <a:t>Extract all column/variable names from the HTML table header</a:t>
            </a:r>
          </a:p>
        </p:txBody>
      </p:sp>
      <p:sp>
        <p:nvSpPr>
          <p:cNvPr id="10" name="Arrow: Down 9">
            <a:extLst>
              <a:ext uri="{FF2B5EF4-FFF2-40B4-BE49-F238E27FC236}">
                <a16:creationId xmlns:a16="http://schemas.microsoft.com/office/drawing/2014/main" id="{0D8C0E53-3CFE-6344-278C-59B20C7C889C}"/>
              </a:ext>
            </a:extLst>
          </p:cNvPr>
          <p:cNvSpPr/>
          <p:nvPr/>
        </p:nvSpPr>
        <p:spPr>
          <a:xfrm>
            <a:off x="8551013" y="4362674"/>
            <a:ext cx="481780" cy="449317"/>
          </a:xfrm>
          <a:prstGeom prst="downArrow">
            <a:avLst/>
          </a:prstGeom>
          <a:solidFill>
            <a:srgbClr val="0948CB"/>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Predefined Process 11">
            <a:extLst>
              <a:ext uri="{FF2B5EF4-FFF2-40B4-BE49-F238E27FC236}">
                <a16:creationId xmlns:a16="http://schemas.microsoft.com/office/drawing/2014/main" id="{B19C27D3-8D5E-F532-249B-20C3A8DFD8FE}"/>
              </a:ext>
            </a:extLst>
          </p:cNvPr>
          <p:cNvSpPr/>
          <p:nvPr/>
        </p:nvSpPr>
        <p:spPr>
          <a:xfrm>
            <a:off x="7824951" y="4912923"/>
            <a:ext cx="1933904" cy="1051034"/>
          </a:xfrm>
          <a:prstGeom prst="flowChartPredefinedProcess">
            <a:avLst/>
          </a:prstGeom>
          <a:solidFill>
            <a:srgbClr val="0B49CB"/>
          </a:solidFill>
          <a:ln w="381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badi" panose="020B0604020104020204" pitchFamily="34" charset="0"/>
              </a:rPr>
              <a:t>Create a data frame by parsing the launch HTML tables</a:t>
            </a:r>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45021"/>
            <a:ext cx="8975652" cy="4631942"/>
          </a:xfrm>
          <a:prstGeom prst="rect">
            <a:avLst/>
          </a:prstGeom>
        </p:spPr>
        <p:txBody>
          <a:bodyPr/>
          <a:lstStyle/>
          <a:p>
            <a:r>
              <a:rPr lang="en-US" sz="2200" dirty="0">
                <a:solidFill>
                  <a:schemeClr val="accent3">
                    <a:lumMod val="25000"/>
                  </a:schemeClr>
                </a:solidFill>
                <a:latin typeface="Abadi" panose="020B0604020104020204" pitchFamily="34" charset="0"/>
              </a:rPr>
              <a:t>Initially some Exploratory Data Analysis (EDA) was performed on the dataset.</a:t>
            </a:r>
          </a:p>
          <a:p>
            <a:r>
              <a:rPr lang="en-US" sz="2200" dirty="0">
                <a:solidFill>
                  <a:schemeClr val="accent3">
                    <a:lumMod val="25000"/>
                  </a:schemeClr>
                </a:solidFill>
                <a:latin typeface="Abadi" panose="020B0604020104020204" pitchFamily="34" charset="0"/>
              </a:rPr>
              <a:t>Then the summaries number of launches on each site, after that amount occurrence of each orbit.</a:t>
            </a:r>
          </a:p>
          <a:p>
            <a:r>
              <a:rPr lang="en-US" sz="2200" dirty="0">
                <a:solidFill>
                  <a:schemeClr val="accent3">
                    <a:lumMod val="25000"/>
                  </a:schemeClr>
                </a:solidFill>
                <a:latin typeface="Abadi" panose="020B0604020104020204" pitchFamily="34" charset="0"/>
              </a:rPr>
              <a:t>Then the summaries launches per site, occurrences of each orbit and occurrences of mission outcome per orbit type were calculated.</a:t>
            </a:r>
          </a:p>
          <a:p>
            <a:r>
              <a:rPr lang="en-US" sz="2200" dirty="0">
                <a:solidFill>
                  <a:schemeClr val="accent3">
                    <a:lumMod val="25000"/>
                  </a:schemeClr>
                </a:solidFill>
                <a:latin typeface="Abadi" panose="020B0604020104020204" pitchFamily="34" charset="0"/>
              </a:rPr>
              <a:t>The landing outcome label was created from Outcome column.</a:t>
            </a:r>
          </a:p>
          <a:p>
            <a:r>
              <a:rPr lang="en-US" sz="2200" dirty="0">
                <a:solidFill>
                  <a:schemeClr val="accent3">
                    <a:lumMod val="25000"/>
                  </a:schemeClr>
                </a:solidFill>
                <a:latin typeface="Abadi" panose="020B0604020104020204" pitchFamily="34" charset="0"/>
              </a:rPr>
              <a:t>Finally, Create a class label from Outcome column</a:t>
            </a:r>
          </a:p>
          <a:p>
            <a:endParaRPr lang="en-US" sz="2200" dirty="0">
              <a:solidFill>
                <a:schemeClr val="accent3">
                  <a:lumMod val="25000"/>
                </a:schemeClr>
              </a:solidFill>
              <a:latin typeface="Abadi" panose="020B0604020104020204" pitchFamily="34" charset="0"/>
            </a:endParaRPr>
          </a:p>
          <a:p>
            <a:endParaRPr lang="en-US" dirty="0"/>
          </a:p>
          <a:p>
            <a:endParaRPr lang="en-US" sz="1100" dirty="0">
              <a:latin typeface="Abadi" panose="020B0604020104020204" pitchFamily="34" charset="0"/>
            </a:endParaRPr>
          </a:p>
          <a:p>
            <a:r>
              <a:rPr lang="en-US" sz="1100" dirty="0">
                <a:latin typeface="Abadi" panose="020B0604020104020204" pitchFamily="34" charset="0"/>
              </a:rPr>
              <a:t>Source Code : https://github.com/arityo182/IBM-Data-Science-Capstone/blob/main/Data%20Wrangling%20EDA.ipynb</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Flowchart: Predefined Process 5">
            <a:extLst>
              <a:ext uri="{FF2B5EF4-FFF2-40B4-BE49-F238E27FC236}">
                <a16:creationId xmlns:a16="http://schemas.microsoft.com/office/drawing/2014/main" id="{36378F56-EA32-418B-CA64-E44B048C72BF}"/>
              </a:ext>
            </a:extLst>
          </p:cNvPr>
          <p:cNvSpPr/>
          <p:nvPr/>
        </p:nvSpPr>
        <p:spPr>
          <a:xfrm>
            <a:off x="846953" y="4914805"/>
            <a:ext cx="1222211" cy="796348"/>
          </a:xfrm>
          <a:prstGeom prst="flowChartPredefinedProcess">
            <a:avLst/>
          </a:prstGeom>
          <a:solidFill>
            <a:srgbClr val="0B49CB"/>
          </a:solidFill>
          <a:ln w="381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Abadi" panose="020B0604020104020204" pitchFamily="34" charset="0"/>
              </a:rPr>
              <a:t>EDA</a:t>
            </a:r>
          </a:p>
        </p:txBody>
      </p:sp>
      <p:sp>
        <p:nvSpPr>
          <p:cNvPr id="7" name="Arrow: Down 6">
            <a:extLst>
              <a:ext uri="{FF2B5EF4-FFF2-40B4-BE49-F238E27FC236}">
                <a16:creationId xmlns:a16="http://schemas.microsoft.com/office/drawing/2014/main" id="{F1A583A6-B0B9-9F7B-B883-64BBED36FCCE}"/>
              </a:ext>
            </a:extLst>
          </p:cNvPr>
          <p:cNvSpPr/>
          <p:nvPr/>
        </p:nvSpPr>
        <p:spPr>
          <a:xfrm rot="16200000">
            <a:off x="2246795" y="5176659"/>
            <a:ext cx="304481" cy="272638"/>
          </a:xfrm>
          <a:prstGeom prst="downArrow">
            <a:avLst/>
          </a:prstGeom>
          <a:solidFill>
            <a:srgbClr val="0948CB"/>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Predefined Process 8">
            <a:extLst>
              <a:ext uri="{FF2B5EF4-FFF2-40B4-BE49-F238E27FC236}">
                <a16:creationId xmlns:a16="http://schemas.microsoft.com/office/drawing/2014/main" id="{3CC4CCC3-68B2-A681-D887-822094C702B1}"/>
              </a:ext>
            </a:extLst>
          </p:cNvPr>
          <p:cNvSpPr/>
          <p:nvPr/>
        </p:nvSpPr>
        <p:spPr>
          <a:xfrm>
            <a:off x="2723042" y="4914805"/>
            <a:ext cx="1222211" cy="796348"/>
          </a:xfrm>
          <a:prstGeom prst="flowChartPredefinedProcess">
            <a:avLst/>
          </a:prstGeom>
          <a:solidFill>
            <a:srgbClr val="0B49CB"/>
          </a:solidFill>
          <a:ln w="381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Abadi" panose="020B0604020104020204" pitchFamily="34" charset="0"/>
              </a:rPr>
              <a:t>Calculate the number of launches on each site</a:t>
            </a:r>
          </a:p>
        </p:txBody>
      </p:sp>
      <p:sp>
        <p:nvSpPr>
          <p:cNvPr id="10" name="Arrow: Down 9">
            <a:extLst>
              <a:ext uri="{FF2B5EF4-FFF2-40B4-BE49-F238E27FC236}">
                <a16:creationId xmlns:a16="http://schemas.microsoft.com/office/drawing/2014/main" id="{23D4BF42-6660-9288-020A-1E2A175461F0}"/>
              </a:ext>
            </a:extLst>
          </p:cNvPr>
          <p:cNvSpPr/>
          <p:nvPr/>
        </p:nvSpPr>
        <p:spPr>
          <a:xfrm rot="16200000">
            <a:off x="4195496" y="5176659"/>
            <a:ext cx="304481" cy="272638"/>
          </a:xfrm>
          <a:prstGeom prst="downArrow">
            <a:avLst/>
          </a:prstGeom>
          <a:solidFill>
            <a:srgbClr val="0948CB"/>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Predefined Process 10">
            <a:extLst>
              <a:ext uri="{FF2B5EF4-FFF2-40B4-BE49-F238E27FC236}">
                <a16:creationId xmlns:a16="http://schemas.microsoft.com/office/drawing/2014/main" id="{9E1F63EC-E41F-6165-5AE7-64A7D3569984}"/>
              </a:ext>
            </a:extLst>
          </p:cNvPr>
          <p:cNvSpPr/>
          <p:nvPr/>
        </p:nvSpPr>
        <p:spPr>
          <a:xfrm>
            <a:off x="4700345" y="4922184"/>
            <a:ext cx="1222211" cy="796348"/>
          </a:xfrm>
          <a:prstGeom prst="flowChartPredefinedProcess">
            <a:avLst/>
          </a:prstGeom>
          <a:solidFill>
            <a:srgbClr val="0B49CB"/>
          </a:solidFill>
          <a:ln w="381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Abadi" panose="020B0604020104020204" pitchFamily="34" charset="0"/>
              </a:rPr>
              <a:t>Calculate the number and occurrence of each orbit</a:t>
            </a:r>
          </a:p>
        </p:txBody>
      </p:sp>
      <p:sp>
        <p:nvSpPr>
          <p:cNvPr id="12" name="Arrow: Down 11">
            <a:extLst>
              <a:ext uri="{FF2B5EF4-FFF2-40B4-BE49-F238E27FC236}">
                <a16:creationId xmlns:a16="http://schemas.microsoft.com/office/drawing/2014/main" id="{E3BE5F63-FC26-EF9E-CF6B-F2E2654CB7BC}"/>
              </a:ext>
            </a:extLst>
          </p:cNvPr>
          <p:cNvSpPr/>
          <p:nvPr/>
        </p:nvSpPr>
        <p:spPr>
          <a:xfrm rot="16200000">
            <a:off x="6177130" y="5168898"/>
            <a:ext cx="304481" cy="272638"/>
          </a:xfrm>
          <a:prstGeom prst="downArrow">
            <a:avLst/>
          </a:prstGeom>
          <a:solidFill>
            <a:srgbClr val="0948CB"/>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Predefined Process 12">
            <a:extLst>
              <a:ext uri="{FF2B5EF4-FFF2-40B4-BE49-F238E27FC236}">
                <a16:creationId xmlns:a16="http://schemas.microsoft.com/office/drawing/2014/main" id="{94D7F751-F75D-5DFB-70F8-04A22CC6682E}"/>
              </a:ext>
            </a:extLst>
          </p:cNvPr>
          <p:cNvSpPr/>
          <p:nvPr/>
        </p:nvSpPr>
        <p:spPr>
          <a:xfrm>
            <a:off x="6721349" y="4922184"/>
            <a:ext cx="1222211" cy="796348"/>
          </a:xfrm>
          <a:prstGeom prst="flowChartPredefinedProcess">
            <a:avLst/>
          </a:prstGeom>
          <a:solidFill>
            <a:srgbClr val="0B49CB"/>
          </a:solidFill>
          <a:ln w="381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Abadi" panose="020B0604020104020204" pitchFamily="34" charset="0"/>
              </a:rPr>
              <a:t>Calculate the number and </a:t>
            </a:r>
            <a:r>
              <a:rPr lang="en-US" sz="900" dirty="0" err="1">
                <a:latin typeface="Abadi" panose="020B0604020104020204" pitchFamily="34" charset="0"/>
              </a:rPr>
              <a:t>occurence</a:t>
            </a:r>
            <a:r>
              <a:rPr lang="en-US" sz="900" dirty="0">
                <a:latin typeface="Abadi" panose="020B0604020104020204" pitchFamily="34" charset="0"/>
              </a:rPr>
              <a:t> of mission outcome per orbit type</a:t>
            </a:r>
          </a:p>
        </p:txBody>
      </p:sp>
      <p:sp>
        <p:nvSpPr>
          <p:cNvPr id="14" name="Arrow: Down 13">
            <a:extLst>
              <a:ext uri="{FF2B5EF4-FFF2-40B4-BE49-F238E27FC236}">
                <a16:creationId xmlns:a16="http://schemas.microsoft.com/office/drawing/2014/main" id="{C1440F04-D513-2559-E4C8-E0A11793C2EA}"/>
              </a:ext>
            </a:extLst>
          </p:cNvPr>
          <p:cNvSpPr/>
          <p:nvPr/>
        </p:nvSpPr>
        <p:spPr>
          <a:xfrm rot="16200000">
            <a:off x="8053767" y="5123246"/>
            <a:ext cx="304481" cy="272638"/>
          </a:xfrm>
          <a:prstGeom prst="downArrow">
            <a:avLst/>
          </a:prstGeom>
          <a:solidFill>
            <a:srgbClr val="0948CB"/>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Predefined Process 14">
            <a:extLst>
              <a:ext uri="{FF2B5EF4-FFF2-40B4-BE49-F238E27FC236}">
                <a16:creationId xmlns:a16="http://schemas.microsoft.com/office/drawing/2014/main" id="{E03BB8FE-69F4-3BB9-28D4-E02396CA90C2}"/>
              </a:ext>
            </a:extLst>
          </p:cNvPr>
          <p:cNvSpPr/>
          <p:nvPr/>
        </p:nvSpPr>
        <p:spPr>
          <a:xfrm>
            <a:off x="8494727" y="4907043"/>
            <a:ext cx="1222211" cy="796348"/>
          </a:xfrm>
          <a:prstGeom prst="flowChartPredefinedProcess">
            <a:avLst/>
          </a:prstGeom>
          <a:solidFill>
            <a:srgbClr val="0B49CB"/>
          </a:solidFill>
          <a:ln w="381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Abadi" panose="020B0604020104020204" pitchFamily="34" charset="0"/>
              </a:rPr>
              <a:t>Create a landing outcome label from Outcome column</a:t>
            </a: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To explore data, scatterplots and </a:t>
            </a:r>
            <a:r>
              <a:rPr lang="en-US" sz="2200" dirty="0" err="1">
                <a:solidFill>
                  <a:schemeClr val="accent3">
                    <a:lumMod val="25000"/>
                  </a:schemeClr>
                </a:solidFill>
                <a:latin typeface="Abadi"/>
              </a:rPr>
              <a:t>barplots</a:t>
            </a:r>
            <a:r>
              <a:rPr lang="en-US" sz="2200" dirty="0">
                <a:solidFill>
                  <a:schemeClr val="accent3">
                    <a:lumMod val="25000"/>
                  </a:schemeClr>
                </a:solidFill>
                <a:latin typeface="Abadi"/>
              </a:rPr>
              <a:t> were used to visualize the relationship between pair of features:</a:t>
            </a:r>
          </a:p>
          <a:p>
            <a:pPr lvl="1">
              <a:lnSpc>
                <a:spcPct val="100000"/>
              </a:lnSpc>
              <a:spcBef>
                <a:spcPts val="1400"/>
              </a:spcBef>
            </a:pPr>
            <a:r>
              <a:rPr lang="en-US" sz="1800" dirty="0">
                <a:solidFill>
                  <a:schemeClr val="accent3">
                    <a:lumMod val="25000"/>
                  </a:schemeClr>
                </a:solidFill>
                <a:latin typeface="Abadi"/>
              </a:rPr>
              <a:t>Flight Number and Launch Site, Payload and Launch Site, success rate of each orbit type, Flight Number and Orbit type, Payload and Orbit type</a:t>
            </a:r>
          </a:p>
          <a:p>
            <a:pPr lvl="1">
              <a:lnSpc>
                <a:spcPct val="100000"/>
              </a:lnSpc>
              <a:spcBef>
                <a:spcPts val="1400"/>
              </a:spcBef>
            </a:pPr>
            <a:endParaRPr lang="en-US" sz="1800" dirty="0">
              <a:solidFill>
                <a:schemeClr val="accent3">
                  <a:lumMod val="25000"/>
                </a:schemeClr>
              </a:solidFill>
              <a:latin typeface="Abadi"/>
            </a:endParaRPr>
          </a:p>
          <a:p>
            <a:pPr lvl="1">
              <a:lnSpc>
                <a:spcPct val="100000"/>
              </a:lnSpc>
              <a:spcBef>
                <a:spcPts val="1400"/>
              </a:spcBef>
            </a:pPr>
            <a:endParaRPr lang="en-US" sz="1800" dirty="0">
              <a:solidFill>
                <a:schemeClr val="accent3">
                  <a:lumMod val="25000"/>
                </a:schemeClr>
              </a:solidFill>
              <a:latin typeface="Abadi"/>
            </a:endParaRPr>
          </a:p>
          <a:p>
            <a:pPr lvl="1">
              <a:lnSpc>
                <a:spcPct val="100000"/>
              </a:lnSpc>
              <a:spcBef>
                <a:spcPts val="1400"/>
              </a:spcBef>
            </a:pPr>
            <a:endParaRPr lang="en-US" sz="18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1100" dirty="0">
              <a:solidFill>
                <a:schemeClr val="accent3">
                  <a:lumMod val="25000"/>
                </a:schemeClr>
              </a:solidFill>
              <a:latin typeface="Abadi"/>
            </a:endParaRPr>
          </a:p>
          <a:p>
            <a:pPr>
              <a:lnSpc>
                <a:spcPct val="100000"/>
              </a:lnSpc>
              <a:spcBef>
                <a:spcPts val="1400"/>
              </a:spcBef>
            </a:pPr>
            <a:r>
              <a:rPr lang="en-US" sz="1100" dirty="0">
                <a:solidFill>
                  <a:schemeClr val="accent3">
                    <a:lumMod val="25000"/>
                  </a:schemeClr>
                </a:solidFill>
                <a:latin typeface="Abadi"/>
              </a:rPr>
              <a:t>Source code : https://github.com/arityo182/IBM-Data-Science-Capstone/blob/main/EDA%20with%20Visualization.ipynb</a:t>
            </a:r>
          </a:p>
          <a:p>
            <a:pPr lvl="1">
              <a:lnSpc>
                <a:spcPct val="100000"/>
              </a:lnSpc>
              <a:spcBef>
                <a:spcPts val="1400"/>
              </a:spcBef>
            </a:pPr>
            <a:endParaRPr lang="en-US" sz="18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D8E41715-B0CF-B8A3-15E3-E405D37957D1}"/>
              </a:ext>
            </a:extLst>
          </p:cNvPr>
          <p:cNvPicPr>
            <a:picLocks noChangeAspect="1"/>
          </p:cNvPicPr>
          <p:nvPr/>
        </p:nvPicPr>
        <p:blipFill>
          <a:blip r:embed="rId3"/>
          <a:stretch>
            <a:fillRect/>
          </a:stretch>
        </p:blipFill>
        <p:spPr>
          <a:xfrm>
            <a:off x="770011" y="3434176"/>
            <a:ext cx="9745589" cy="1911941"/>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19224"/>
            <a:ext cx="9745589" cy="490012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following SQL queries were performed:</a:t>
            </a:r>
          </a:p>
          <a:p>
            <a:pPr lvl="1">
              <a:lnSpc>
                <a:spcPct val="100000"/>
              </a:lnSpc>
              <a:spcBef>
                <a:spcPts val="1400"/>
              </a:spcBef>
            </a:pPr>
            <a:r>
              <a:rPr lang="en-US" sz="1300" dirty="0">
                <a:latin typeface="Abadi" panose="020B0604020104020204" pitchFamily="34" charset="0"/>
              </a:rPr>
              <a:t>Display the names of the unique launch sites in the space mission</a:t>
            </a:r>
          </a:p>
          <a:p>
            <a:pPr lvl="1">
              <a:lnSpc>
                <a:spcPct val="100000"/>
              </a:lnSpc>
              <a:spcBef>
                <a:spcPts val="1400"/>
              </a:spcBef>
            </a:pPr>
            <a:r>
              <a:rPr lang="en-US" sz="1300" dirty="0">
                <a:latin typeface="Abadi" panose="020B0604020104020204" pitchFamily="34" charset="0"/>
              </a:rPr>
              <a:t>Display 5 records where launch sites begin with the string 'CCA’</a:t>
            </a:r>
          </a:p>
          <a:p>
            <a:pPr lvl="1">
              <a:lnSpc>
                <a:spcPct val="100000"/>
              </a:lnSpc>
              <a:spcBef>
                <a:spcPts val="1400"/>
              </a:spcBef>
            </a:pPr>
            <a:r>
              <a:rPr lang="en-US" sz="1300" dirty="0">
                <a:latin typeface="Abadi" panose="020B0604020104020204" pitchFamily="34" charset="0"/>
              </a:rPr>
              <a:t>Display the total payload mass carried by boosters launched by NASA (CRS)</a:t>
            </a:r>
          </a:p>
          <a:p>
            <a:pPr lvl="1">
              <a:lnSpc>
                <a:spcPct val="100000"/>
              </a:lnSpc>
              <a:spcBef>
                <a:spcPts val="1400"/>
              </a:spcBef>
            </a:pPr>
            <a:r>
              <a:rPr lang="en-US" sz="1300" dirty="0">
                <a:latin typeface="Abadi" panose="020B0604020104020204" pitchFamily="34" charset="0"/>
              </a:rPr>
              <a:t>Display average payload mass carried by booster version F9 v1.1</a:t>
            </a:r>
          </a:p>
          <a:p>
            <a:pPr lvl="1">
              <a:lnSpc>
                <a:spcPct val="100000"/>
              </a:lnSpc>
              <a:spcBef>
                <a:spcPts val="1400"/>
              </a:spcBef>
            </a:pPr>
            <a:r>
              <a:rPr lang="en-US" sz="1300" dirty="0">
                <a:latin typeface="Abadi" panose="020B0604020104020204" pitchFamily="34" charset="0"/>
              </a:rPr>
              <a:t>List the date when the first successful landing outcome in ground pad was achieved</a:t>
            </a:r>
          </a:p>
          <a:p>
            <a:pPr lvl="1">
              <a:lnSpc>
                <a:spcPct val="100000"/>
              </a:lnSpc>
              <a:spcBef>
                <a:spcPts val="1400"/>
              </a:spcBef>
            </a:pPr>
            <a:r>
              <a:rPr lang="en-US" sz="1300" dirty="0">
                <a:latin typeface="Abadi" panose="020B0604020104020204" pitchFamily="34" charset="0"/>
              </a:rPr>
              <a:t>List the names of the boosters which have success in drone ship and have payload mass greater than 4000 but less than 6000</a:t>
            </a:r>
          </a:p>
          <a:p>
            <a:pPr lvl="1">
              <a:lnSpc>
                <a:spcPct val="100000"/>
              </a:lnSpc>
              <a:spcBef>
                <a:spcPts val="1400"/>
              </a:spcBef>
            </a:pPr>
            <a:r>
              <a:rPr lang="en-US" sz="1300" dirty="0">
                <a:latin typeface="Abadi" panose="020B0604020104020204" pitchFamily="34" charset="0"/>
              </a:rPr>
              <a:t>List the total number of successful and failure mission outcomes</a:t>
            </a:r>
          </a:p>
          <a:p>
            <a:pPr lvl="1">
              <a:lnSpc>
                <a:spcPct val="100000"/>
              </a:lnSpc>
              <a:spcBef>
                <a:spcPts val="1400"/>
              </a:spcBef>
            </a:pPr>
            <a:r>
              <a:rPr lang="en-US" sz="1300" dirty="0">
                <a:latin typeface="Abadi" panose="020B0604020104020204" pitchFamily="34" charset="0"/>
              </a:rPr>
              <a:t>List the names of the booster versions which have carried the maximum payload mass. Use a subquery</a:t>
            </a:r>
          </a:p>
          <a:p>
            <a:pPr lvl="1">
              <a:lnSpc>
                <a:spcPct val="100000"/>
              </a:lnSpc>
              <a:spcBef>
                <a:spcPts val="1400"/>
              </a:spcBef>
            </a:pPr>
            <a:r>
              <a:rPr lang="en-US" sz="1300" dirty="0">
                <a:latin typeface="Abadi" panose="020B0604020104020204" pitchFamily="34" charset="0"/>
              </a:rPr>
              <a:t>List the failed landing outcomes in drone ship, their booster versions, and launch site names for in year 2015</a:t>
            </a:r>
          </a:p>
          <a:p>
            <a:pPr lvl="1">
              <a:lnSpc>
                <a:spcPct val="100000"/>
              </a:lnSpc>
              <a:spcBef>
                <a:spcPts val="1400"/>
              </a:spcBef>
            </a:pPr>
            <a:r>
              <a:rPr lang="en-US" sz="1300" dirty="0">
                <a:latin typeface="Abadi" panose="020B0604020104020204" pitchFamily="34" charset="0"/>
              </a:rPr>
              <a:t>Rank the count of landing outcomes (such as Failure (drone ship) or Success (ground pad)) between the date 2010-06-04 and 2017-03-20, in descending order</a:t>
            </a:r>
          </a:p>
          <a:p>
            <a:pPr lvl="1">
              <a:lnSpc>
                <a:spcPct val="100000"/>
              </a:lnSpc>
              <a:spcBef>
                <a:spcPts val="1400"/>
              </a:spcBef>
            </a:pPr>
            <a:r>
              <a:rPr lang="en-US" sz="1000" dirty="0">
                <a:latin typeface="Abadi" panose="020B0604020104020204" pitchFamily="34" charset="0"/>
              </a:rPr>
              <a:t>Source Code : https://github.com/arityo182/IBM-Data-Science-Capstone/blob/main/EDA%20with%20SQL.ipynb</a:t>
            </a:r>
            <a:endParaRPr lang="en-US" sz="1500" dirty="0">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Markers, circles, lines and marker clusters were used with Folium Maps</a:t>
            </a:r>
          </a:p>
          <a:p>
            <a:pPr lvl="1">
              <a:lnSpc>
                <a:spcPct val="100000"/>
              </a:lnSpc>
              <a:spcBef>
                <a:spcPts val="1400"/>
              </a:spcBef>
            </a:pPr>
            <a:r>
              <a:rPr lang="en-US" sz="2200" dirty="0">
                <a:latin typeface="Abadi" panose="020B0604020104020204" pitchFamily="34" charset="0"/>
              </a:rPr>
              <a:t>Mark all launch sites on a map</a:t>
            </a:r>
          </a:p>
          <a:p>
            <a:pPr lvl="1">
              <a:lnSpc>
                <a:spcPct val="100000"/>
              </a:lnSpc>
              <a:spcBef>
                <a:spcPts val="1400"/>
              </a:spcBef>
            </a:pPr>
            <a:r>
              <a:rPr lang="en-US" sz="2200" dirty="0">
                <a:latin typeface="Abadi" panose="020B0604020104020204" pitchFamily="34" charset="0"/>
              </a:rPr>
              <a:t>Mark the success/failed launches for each site on the map</a:t>
            </a:r>
          </a:p>
          <a:p>
            <a:pPr lvl="1">
              <a:lnSpc>
                <a:spcPct val="100000"/>
              </a:lnSpc>
              <a:spcBef>
                <a:spcPts val="1400"/>
              </a:spcBef>
            </a:pPr>
            <a:r>
              <a:rPr lang="en-US" sz="2200" dirty="0">
                <a:latin typeface="Abadi" panose="020B0604020104020204" pitchFamily="34" charset="0"/>
              </a:rPr>
              <a:t>Calculate the distances between a launch site to its proximities</a:t>
            </a:r>
          </a:p>
          <a:p>
            <a:pPr lvl="1">
              <a:lnSpc>
                <a:spcPct val="100000"/>
              </a:lnSpc>
              <a:spcBef>
                <a:spcPts val="1400"/>
              </a:spcBef>
            </a:pPr>
            <a:endParaRPr lang="en-US" sz="2200" dirty="0">
              <a:latin typeface="Abadi" panose="020B0604020104020204" pitchFamily="34" charset="0"/>
            </a:endParaRPr>
          </a:p>
          <a:p>
            <a:pPr lvl="1">
              <a:lnSpc>
                <a:spcPct val="100000"/>
              </a:lnSpc>
              <a:spcBef>
                <a:spcPts val="1400"/>
              </a:spcBef>
            </a:pPr>
            <a:endParaRPr lang="en-US" sz="2200" dirty="0">
              <a:latin typeface="Abadi" panose="020B0604020104020204" pitchFamily="34" charset="0"/>
            </a:endParaRPr>
          </a:p>
          <a:p>
            <a:pPr>
              <a:lnSpc>
                <a:spcPct val="100000"/>
              </a:lnSpc>
              <a:spcBef>
                <a:spcPts val="1400"/>
              </a:spcBef>
            </a:pPr>
            <a:endParaRPr lang="en-US" sz="2600" dirty="0">
              <a:latin typeface="Abadi" panose="020B0604020104020204" pitchFamily="34" charset="0"/>
            </a:endParaRPr>
          </a:p>
          <a:p>
            <a:pPr>
              <a:lnSpc>
                <a:spcPct val="100000"/>
              </a:lnSpc>
              <a:spcBef>
                <a:spcPts val="1400"/>
              </a:spcBef>
            </a:pPr>
            <a:endParaRPr lang="en-US" sz="2600" dirty="0">
              <a:latin typeface="Abadi" panose="020B0604020104020204" pitchFamily="34" charset="0"/>
            </a:endParaRPr>
          </a:p>
          <a:p>
            <a:pPr>
              <a:lnSpc>
                <a:spcPct val="100000"/>
              </a:lnSpc>
              <a:spcBef>
                <a:spcPts val="1400"/>
              </a:spcBef>
            </a:pPr>
            <a:r>
              <a:rPr lang="en-US" sz="1100" dirty="0">
                <a:latin typeface="Abadi" panose="020B0604020104020204" pitchFamily="34" charset="0"/>
              </a:rPr>
              <a:t>Source Code : https://github.com/arityo182/IBM-Data-Science-Capstone/blob/main/Interactive%20Visual%20Analytics%20with%20Folium%20lab.ipynb</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lnSpcReduction="20000"/>
          </a:bodyPr>
          <a:lstStyle/>
          <a:p>
            <a:pPr>
              <a:lnSpc>
                <a:spcPct val="100000"/>
              </a:lnSpc>
              <a:spcBef>
                <a:spcPts val="1400"/>
              </a:spcBef>
            </a:pPr>
            <a:r>
              <a:rPr lang="en-US" sz="2600" dirty="0">
                <a:solidFill>
                  <a:schemeClr val="accent3">
                    <a:lumMod val="25000"/>
                  </a:schemeClr>
                </a:solidFill>
                <a:latin typeface="Abadi" panose="020B0604020104020204" pitchFamily="34" charset="0"/>
              </a:rPr>
              <a:t>The following graphs and plots were used to visualize data</a:t>
            </a:r>
          </a:p>
          <a:p>
            <a:pPr lvl="1">
              <a:lnSpc>
                <a:spcPct val="100000"/>
              </a:lnSpc>
              <a:spcBef>
                <a:spcPts val="1400"/>
              </a:spcBef>
            </a:pPr>
            <a:r>
              <a:rPr lang="en-US" dirty="0">
                <a:solidFill>
                  <a:schemeClr val="accent3">
                    <a:lumMod val="25000"/>
                  </a:schemeClr>
                </a:solidFill>
                <a:latin typeface="Abadi" panose="020B0604020104020204" pitchFamily="34" charset="0"/>
              </a:rPr>
              <a:t>Percentage of launches by site</a:t>
            </a:r>
          </a:p>
          <a:p>
            <a:pPr lvl="1">
              <a:lnSpc>
                <a:spcPct val="100000"/>
              </a:lnSpc>
              <a:spcBef>
                <a:spcPts val="1400"/>
              </a:spcBef>
            </a:pPr>
            <a:r>
              <a:rPr lang="en-US" dirty="0">
                <a:solidFill>
                  <a:schemeClr val="accent3">
                    <a:lumMod val="25000"/>
                  </a:schemeClr>
                </a:solidFill>
                <a:latin typeface="Abadi" panose="020B0604020104020204" pitchFamily="34" charset="0"/>
              </a:rPr>
              <a:t>Payload range</a:t>
            </a:r>
          </a:p>
          <a:p>
            <a:pPr>
              <a:lnSpc>
                <a:spcPct val="100000"/>
              </a:lnSpc>
              <a:spcBef>
                <a:spcPts val="1400"/>
              </a:spcBef>
            </a:pPr>
            <a:r>
              <a:rPr lang="en-US" sz="2400" dirty="0">
                <a:solidFill>
                  <a:schemeClr val="accent3">
                    <a:lumMod val="25000"/>
                  </a:schemeClr>
                </a:solidFill>
                <a:latin typeface="Abadi" panose="020B0604020104020204" pitchFamily="34" charset="0"/>
              </a:rPr>
              <a:t>This combination allowed to quickly analyze the relation between payloads and launch sites, helping to identify where is best place to launch according to payloads.</a:t>
            </a:r>
          </a:p>
          <a:p>
            <a:pPr>
              <a:lnSpc>
                <a:spcPct val="100000"/>
              </a:lnSpc>
              <a:spcBef>
                <a:spcPts val="1400"/>
              </a:spcBef>
            </a:pPr>
            <a:endParaRPr lang="en-US" sz="15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300" dirty="0">
                <a:solidFill>
                  <a:schemeClr val="accent3">
                    <a:lumMod val="25000"/>
                  </a:schemeClr>
                </a:solidFill>
                <a:latin typeface="Abadi" panose="020B0604020104020204" pitchFamily="34" charset="0"/>
              </a:rPr>
              <a:t>Source code : https://github.com/</a:t>
            </a:r>
            <a:r>
              <a:rPr lang="en-US" sz="1200" dirty="0">
                <a:solidFill>
                  <a:schemeClr val="accent3">
                    <a:lumMod val="25000"/>
                  </a:schemeClr>
                </a:solidFill>
                <a:latin typeface="Abadi" panose="020B0604020104020204" pitchFamily="34" charset="0"/>
              </a:rPr>
              <a:t>arityo182</a:t>
            </a:r>
            <a:r>
              <a:rPr lang="en-US" sz="1300" dirty="0">
                <a:solidFill>
                  <a:schemeClr val="accent3">
                    <a:lumMod val="25000"/>
                  </a:schemeClr>
                </a:solidFill>
                <a:latin typeface="Abadi" panose="020B0604020104020204" pitchFamily="34" charset="0"/>
              </a:rPr>
              <a:t>/IBM-Data-Science-Capstone/blob/main/spacex_dash_app.py</a:t>
            </a:r>
            <a:endParaRPr lang="en-US" sz="15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Four classification models were compared: logistic regression, support vector machine, decision tree and k nearest neighbors.</a:t>
            </a:r>
            <a:endParaRPr lang="en-US" sz="1100" dirty="0">
              <a:solidFill>
                <a:schemeClr val="accent3">
                  <a:lumMod val="25000"/>
                </a:schemeClr>
              </a:solidFill>
              <a:latin typeface="Abadi" panose="020B0604020104020204" pitchFamily="34" charset="0"/>
            </a:endParaRPr>
          </a:p>
          <a:p>
            <a:pPr>
              <a:lnSpc>
                <a:spcPct val="100000"/>
              </a:lnSpc>
              <a:spcBef>
                <a:spcPts val="1400"/>
              </a:spcBef>
            </a:pPr>
            <a:endParaRPr lang="en-US" sz="1100" dirty="0">
              <a:solidFill>
                <a:schemeClr val="accent3">
                  <a:lumMod val="25000"/>
                </a:schemeClr>
              </a:solidFill>
              <a:latin typeface="Abadi" panose="020B0604020104020204" pitchFamily="34" charset="0"/>
            </a:endParaRPr>
          </a:p>
          <a:p>
            <a:pPr>
              <a:lnSpc>
                <a:spcPct val="100000"/>
              </a:lnSpc>
              <a:spcBef>
                <a:spcPts val="1400"/>
              </a:spcBef>
            </a:pPr>
            <a:endParaRPr lang="en-US" sz="1100" dirty="0">
              <a:solidFill>
                <a:schemeClr val="accent3">
                  <a:lumMod val="25000"/>
                </a:schemeClr>
              </a:solidFill>
              <a:latin typeface="Abadi" panose="020B0604020104020204" pitchFamily="34" charset="0"/>
            </a:endParaRPr>
          </a:p>
          <a:p>
            <a:pPr>
              <a:lnSpc>
                <a:spcPct val="100000"/>
              </a:lnSpc>
              <a:spcBef>
                <a:spcPts val="1400"/>
              </a:spcBef>
            </a:pPr>
            <a:endParaRPr lang="en-US" sz="1100" dirty="0">
              <a:solidFill>
                <a:schemeClr val="accent3">
                  <a:lumMod val="25000"/>
                </a:schemeClr>
              </a:solidFill>
              <a:latin typeface="Abadi" panose="020B0604020104020204" pitchFamily="34" charset="0"/>
            </a:endParaRPr>
          </a:p>
          <a:p>
            <a:pPr>
              <a:lnSpc>
                <a:spcPct val="100000"/>
              </a:lnSpc>
              <a:spcBef>
                <a:spcPts val="1400"/>
              </a:spcBef>
            </a:pPr>
            <a:endParaRPr lang="en-US" sz="1100" dirty="0">
              <a:solidFill>
                <a:schemeClr val="accent3">
                  <a:lumMod val="25000"/>
                </a:schemeClr>
              </a:solidFill>
              <a:latin typeface="Abadi" panose="020B0604020104020204" pitchFamily="34" charset="0"/>
            </a:endParaRPr>
          </a:p>
          <a:p>
            <a:pPr>
              <a:lnSpc>
                <a:spcPct val="100000"/>
              </a:lnSpc>
              <a:spcBef>
                <a:spcPts val="1400"/>
              </a:spcBef>
            </a:pPr>
            <a:endParaRPr lang="en-US" sz="1100" dirty="0">
              <a:solidFill>
                <a:schemeClr val="accent3">
                  <a:lumMod val="25000"/>
                </a:schemeClr>
              </a:solidFill>
              <a:latin typeface="Abadi" panose="020B0604020104020204" pitchFamily="34" charset="0"/>
            </a:endParaRPr>
          </a:p>
          <a:p>
            <a:pPr>
              <a:lnSpc>
                <a:spcPct val="100000"/>
              </a:lnSpc>
              <a:spcBef>
                <a:spcPts val="1400"/>
              </a:spcBef>
            </a:pPr>
            <a:endParaRPr lang="en-US" sz="1100" dirty="0">
              <a:solidFill>
                <a:schemeClr val="accent3">
                  <a:lumMod val="25000"/>
                </a:schemeClr>
              </a:solidFill>
              <a:latin typeface="Abadi" panose="020B0604020104020204" pitchFamily="34" charset="0"/>
            </a:endParaRPr>
          </a:p>
          <a:p>
            <a:pPr>
              <a:lnSpc>
                <a:spcPct val="100000"/>
              </a:lnSpc>
              <a:spcBef>
                <a:spcPts val="1400"/>
              </a:spcBef>
            </a:pPr>
            <a:endParaRPr lang="en-US" sz="1100" dirty="0">
              <a:solidFill>
                <a:schemeClr val="accent3">
                  <a:lumMod val="25000"/>
                </a:schemeClr>
              </a:solidFill>
              <a:latin typeface="Abadi" panose="020B0604020104020204" pitchFamily="34" charset="0"/>
            </a:endParaRPr>
          </a:p>
          <a:p>
            <a:pPr>
              <a:lnSpc>
                <a:spcPct val="100000"/>
              </a:lnSpc>
              <a:spcBef>
                <a:spcPts val="1400"/>
              </a:spcBef>
            </a:pPr>
            <a:endParaRPr lang="en-US" sz="1100" dirty="0">
              <a:solidFill>
                <a:schemeClr val="accent3">
                  <a:lumMod val="25000"/>
                </a:schemeClr>
              </a:solidFill>
              <a:latin typeface="Abadi" panose="020B0604020104020204" pitchFamily="34" charset="0"/>
            </a:endParaRPr>
          </a:p>
          <a:p>
            <a:pPr>
              <a:lnSpc>
                <a:spcPct val="100000"/>
              </a:lnSpc>
              <a:spcBef>
                <a:spcPts val="1400"/>
              </a:spcBef>
            </a:pPr>
            <a:r>
              <a:rPr lang="en-US" sz="1100" dirty="0">
                <a:solidFill>
                  <a:schemeClr val="accent3">
                    <a:lumMod val="25000"/>
                  </a:schemeClr>
                </a:solidFill>
                <a:latin typeface="Abadi" panose="020B0604020104020204" pitchFamily="34" charset="0"/>
              </a:rPr>
              <a:t>Source code : https://github.com/arityo182/IBM-Data-Science-Capstone/blob/main/Complete%20the%20Machine%20Learning%20Prediction%20lab%20END.ipynb</a:t>
            </a:r>
            <a:endParaRPr lang="en-US" sz="11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Flowchart: Predefined Process 5">
            <a:extLst>
              <a:ext uri="{FF2B5EF4-FFF2-40B4-BE49-F238E27FC236}">
                <a16:creationId xmlns:a16="http://schemas.microsoft.com/office/drawing/2014/main" id="{180CC3A4-98A6-55E1-FC1E-FE8969C1FD1B}"/>
              </a:ext>
            </a:extLst>
          </p:cNvPr>
          <p:cNvSpPr/>
          <p:nvPr/>
        </p:nvSpPr>
        <p:spPr>
          <a:xfrm>
            <a:off x="801608" y="3523405"/>
            <a:ext cx="1461917" cy="1044560"/>
          </a:xfrm>
          <a:prstGeom prst="flowChartPredefinedProcess">
            <a:avLst/>
          </a:prstGeom>
          <a:solidFill>
            <a:srgbClr val="0B49CB"/>
          </a:solidFill>
          <a:ln w="381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badi" panose="020B0604020104020204" pitchFamily="34" charset="0"/>
              </a:rPr>
              <a:t>Data preparation and Standardize  </a:t>
            </a:r>
          </a:p>
        </p:txBody>
      </p:sp>
      <p:sp>
        <p:nvSpPr>
          <p:cNvPr id="7" name="Arrow: Down 6">
            <a:extLst>
              <a:ext uri="{FF2B5EF4-FFF2-40B4-BE49-F238E27FC236}">
                <a16:creationId xmlns:a16="http://schemas.microsoft.com/office/drawing/2014/main" id="{3AC24187-D70C-17D3-CAE3-243CA2AD7E66}"/>
              </a:ext>
            </a:extLst>
          </p:cNvPr>
          <p:cNvSpPr/>
          <p:nvPr/>
        </p:nvSpPr>
        <p:spPr>
          <a:xfrm rot="16200000">
            <a:off x="2540564" y="3838065"/>
            <a:ext cx="404649" cy="403507"/>
          </a:xfrm>
          <a:prstGeom prst="downArrow">
            <a:avLst/>
          </a:prstGeom>
          <a:solidFill>
            <a:srgbClr val="0948CB"/>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lowchart: Predefined Process 12">
            <a:extLst>
              <a:ext uri="{FF2B5EF4-FFF2-40B4-BE49-F238E27FC236}">
                <a16:creationId xmlns:a16="http://schemas.microsoft.com/office/drawing/2014/main" id="{DD4FDD32-82DF-623F-1E4D-759300537D2E}"/>
              </a:ext>
            </a:extLst>
          </p:cNvPr>
          <p:cNvSpPr/>
          <p:nvPr/>
        </p:nvSpPr>
        <p:spPr>
          <a:xfrm>
            <a:off x="3343961" y="3522605"/>
            <a:ext cx="1461917" cy="1044560"/>
          </a:xfrm>
          <a:prstGeom prst="flowChartPredefinedProcess">
            <a:avLst/>
          </a:prstGeom>
          <a:solidFill>
            <a:srgbClr val="0B49CB"/>
          </a:solidFill>
          <a:ln w="381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badi" panose="020B0604020104020204" pitchFamily="34" charset="0"/>
              </a:rPr>
              <a:t>Split data train and testing</a:t>
            </a:r>
          </a:p>
        </p:txBody>
      </p:sp>
      <p:sp>
        <p:nvSpPr>
          <p:cNvPr id="14" name="Arrow: Down 13">
            <a:extLst>
              <a:ext uri="{FF2B5EF4-FFF2-40B4-BE49-F238E27FC236}">
                <a16:creationId xmlns:a16="http://schemas.microsoft.com/office/drawing/2014/main" id="{5BA53CED-932A-BAE8-44DA-E27FE99A26B0}"/>
              </a:ext>
            </a:extLst>
          </p:cNvPr>
          <p:cNvSpPr/>
          <p:nvPr/>
        </p:nvSpPr>
        <p:spPr>
          <a:xfrm rot="16200000">
            <a:off x="5193671" y="3799540"/>
            <a:ext cx="404649" cy="403507"/>
          </a:xfrm>
          <a:prstGeom prst="downArrow">
            <a:avLst/>
          </a:prstGeom>
          <a:solidFill>
            <a:srgbClr val="0948CB"/>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lowchart: Predefined Process 14">
            <a:extLst>
              <a:ext uri="{FF2B5EF4-FFF2-40B4-BE49-F238E27FC236}">
                <a16:creationId xmlns:a16="http://schemas.microsoft.com/office/drawing/2014/main" id="{E842AFA8-4FFF-D198-4396-A431D0E26185}"/>
              </a:ext>
            </a:extLst>
          </p:cNvPr>
          <p:cNvSpPr/>
          <p:nvPr/>
        </p:nvSpPr>
        <p:spPr>
          <a:xfrm>
            <a:off x="5986113" y="3479013"/>
            <a:ext cx="1461917" cy="1044560"/>
          </a:xfrm>
          <a:prstGeom prst="flowChartPredefinedProcess">
            <a:avLst/>
          </a:prstGeom>
          <a:solidFill>
            <a:srgbClr val="0B49CB"/>
          </a:solidFill>
          <a:ln w="381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badi" panose="020B0604020104020204" pitchFamily="34" charset="0"/>
              </a:rPr>
              <a:t>Train and test data with combinations hyperparameters </a:t>
            </a:r>
          </a:p>
        </p:txBody>
      </p:sp>
      <p:sp>
        <p:nvSpPr>
          <p:cNvPr id="16" name="Arrow: Down 15">
            <a:extLst>
              <a:ext uri="{FF2B5EF4-FFF2-40B4-BE49-F238E27FC236}">
                <a16:creationId xmlns:a16="http://schemas.microsoft.com/office/drawing/2014/main" id="{A83190D5-06DC-2F06-CC52-32B967BFB51D}"/>
              </a:ext>
            </a:extLst>
          </p:cNvPr>
          <p:cNvSpPr/>
          <p:nvPr/>
        </p:nvSpPr>
        <p:spPr>
          <a:xfrm rot="16200000">
            <a:off x="7805797" y="3799540"/>
            <a:ext cx="404649" cy="403507"/>
          </a:xfrm>
          <a:prstGeom prst="downArrow">
            <a:avLst/>
          </a:prstGeom>
          <a:solidFill>
            <a:srgbClr val="0948CB"/>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lowchart: Predefined Process 16">
            <a:extLst>
              <a:ext uri="{FF2B5EF4-FFF2-40B4-BE49-F238E27FC236}">
                <a16:creationId xmlns:a16="http://schemas.microsoft.com/office/drawing/2014/main" id="{2942F99C-5A58-4CE3-E2CA-6164A42D0261}"/>
              </a:ext>
            </a:extLst>
          </p:cNvPr>
          <p:cNvSpPr/>
          <p:nvPr/>
        </p:nvSpPr>
        <p:spPr>
          <a:xfrm>
            <a:off x="8516909" y="3498014"/>
            <a:ext cx="1461917" cy="1044560"/>
          </a:xfrm>
          <a:prstGeom prst="flowChartPredefinedProcess">
            <a:avLst/>
          </a:prstGeom>
          <a:solidFill>
            <a:srgbClr val="0B49CB"/>
          </a:solidFill>
          <a:ln w="381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badi" panose="020B0604020104020204" pitchFamily="34" charset="0"/>
              </a:rPr>
              <a:t>Comparison of result</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534510"/>
            <a:ext cx="10444486" cy="4491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a:t>
            </a:r>
          </a:p>
          <a:p>
            <a:pPr lvl="1"/>
            <a:r>
              <a:rPr lang="en-US" sz="1800" dirty="0">
                <a:solidFill>
                  <a:schemeClr val="tx1"/>
                </a:solidFill>
                <a:latin typeface="Abadi" panose="020B0604020104020204" pitchFamily="34" charset="0"/>
              </a:rPr>
              <a:t>Space X uses 4 different launch sites;</a:t>
            </a:r>
          </a:p>
          <a:p>
            <a:pPr lvl="1"/>
            <a:r>
              <a:rPr lang="en-US" sz="1800" dirty="0">
                <a:solidFill>
                  <a:schemeClr val="tx1"/>
                </a:solidFill>
                <a:latin typeface="Abadi" panose="020B0604020104020204" pitchFamily="34" charset="0"/>
              </a:rPr>
              <a:t>The first launches were done to Space X itself and NASA;</a:t>
            </a:r>
          </a:p>
          <a:p>
            <a:pPr lvl="1"/>
            <a:r>
              <a:rPr lang="en-US" sz="1800" dirty="0">
                <a:solidFill>
                  <a:schemeClr val="tx1"/>
                </a:solidFill>
                <a:latin typeface="Abadi" panose="020B0604020104020204" pitchFamily="34" charset="0"/>
              </a:rPr>
              <a:t>The average payload of F9 v1.1 booster is 2,928 kg;</a:t>
            </a:r>
          </a:p>
          <a:p>
            <a:pPr lvl="1"/>
            <a:r>
              <a:rPr lang="en-US" sz="1800" dirty="0">
                <a:solidFill>
                  <a:schemeClr val="tx1"/>
                </a:solidFill>
                <a:latin typeface="Abadi" panose="020B0604020104020204" pitchFamily="34" charset="0"/>
              </a:rPr>
              <a:t>The first success landing outcome happened in 2015 fiver year after the first launch;</a:t>
            </a:r>
          </a:p>
          <a:p>
            <a:pPr lvl="1"/>
            <a:r>
              <a:rPr lang="en-US" sz="1800" dirty="0">
                <a:solidFill>
                  <a:schemeClr val="tx1"/>
                </a:solidFill>
                <a:latin typeface="Abadi" panose="020B0604020104020204" pitchFamily="34" charset="0"/>
              </a:rPr>
              <a:t>Many Falcon 9 booster versions were successful at landing in drone ships having payload above the average;</a:t>
            </a:r>
          </a:p>
          <a:p>
            <a:pPr lvl="1"/>
            <a:r>
              <a:rPr lang="en-US" sz="1800" dirty="0">
                <a:solidFill>
                  <a:schemeClr val="tx1"/>
                </a:solidFill>
                <a:latin typeface="Abadi" panose="020B0604020104020204" pitchFamily="34" charset="0"/>
              </a:rPr>
              <a:t>Almost 100% of mission outcomes were successful;</a:t>
            </a:r>
          </a:p>
          <a:p>
            <a:pPr lvl="1"/>
            <a:r>
              <a:rPr lang="en-US" sz="1800" dirty="0">
                <a:solidFill>
                  <a:schemeClr val="tx1"/>
                </a:solidFill>
                <a:latin typeface="Abadi" panose="020B0604020104020204" pitchFamily="34" charset="0"/>
              </a:rPr>
              <a:t>Two booster versions failed at landing in drone ships in 2015: F9 v1.1 B1012 and F9 v1.1 B1015;</a:t>
            </a:r>
          </a:p>
          <a:p>
            <a:pPr lvl="1"/>
            <a:r>
              <a:rPr lang="en-US" sz="1800" dirty="0">
                <a:solidFill>
                  <a:schemeClr val="tx1"/>
                </a:solidFill>
                <a:latin typeface="Abadi" panose="020B0604020104020204" pitchFamily="34" charset="0"/>
              </a:rPr>
              <a:t>The number of landing outcomes became as better as years passed.</a:t>
            </a:r>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515600" cy="42182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lvl="1">
              <a:lnSpc>
                <a:spcPct val="100000"/>
              </a:lnSpc>
              <a:spcBef>
                <a:spcPts val="1400"/>
              </a:spcBef>
            </a:pPr>
            <a:r>
              <a:rPr lang="en-US" sz="1800" dirty="0">
                <a:solidFill>
                  <a:schemeClr val="accent3">
                    <a:lumMod val="25000"/>
                  </a:schemeClr>
                </a:solidFill>
                <a:latin typeface="Abadi" panose="020B0604020104020204" pitchFamily="34" charset="0"/>
              </a:rPr>
              <a:t>Using interactive analytics was possible to identify that launch sites use to be in safety places, near sea, for example and have a good logistic infrastructure around.</a:t>
            </a:r>
          </a:p>
          <a:p>
            <a:pPr lvl="1">
              <a:lnSpc>
                <a:spcPct val="100000"/>
              </a:lnSpc>
              <a:spcBef>
                <a:spcPts val="1400"/>
              </a:spcBef>
            </a:pPr>
            <a:r>
              <a:rPr lang="en-US" sz="1800" dirty="0">
                <a:solidFill>
                  <a:schemeClr val="accent3">
                    <a:lumMod val="25000"/>
                  </a:schemeClr>
                </a:solidFill>
                <a:latin typeface="Abadi" panose="020B0604020104020204" pitchFamily="34" charset="0"/>
              </a:rPr>
              <a:t>Most launches happens at east cost launch sites.</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25A7F417-9225-DAC6-4F1D-33D4562D60F4}"/>
              </a:ext>
            </a:extLst>
          </p:cNvPr>
          <p:cNvPicPr>
            <a:picLocks noChangeAspect="1"/>
          </p:cNvPicPr>
          <p:nvPr/>
        </p:nvPicPr>
        <p:blipFill>
          <a:blip r:embed="rId3"/>
          <a:stretch>
            <a:fillRect/>
          </a:stretch>
        </p:blipFill>
        <p:spPr>
          <a:xfrm>
            <a:off x="6750587" y="3625447"/>
            <a:ext cx="3928370" cy="2266723"/>
          </a:xfrm>
          <a:prstGeom prst="rect">
            <a:avLst/>
          </a:prstGeom>
        </p:spPr>
      </p:pic>
      <p:pic>
        <p:nvPicPr>
          <p:cNvPr id="6" name="Picture 5">
            <a:extLst>
              <a:ext uri="{FF2B5EF4-FFF2-40B4-BE49-F238E27FC236}">
                <a16:creationId xmlns:a16="http://schemas.microsoft.com/office/drawing/2014/main" id="{F2AC40DA-4350-7D9C-7CB9-3B1E6C290132}"/>
              </a:ext>
            </a:extLst>
          </p:cNvPr>
          <p:cNvPicPr>
            <a:picLocks noChangeAspect="1"/>
          </p:cNvPicPr>
          <p:nvPr/>
        </p:nvPicPr>
        <p:blipFill>
          <a:blip r:embed="rId4"/>
          <a:stretch>
            <a:fillRect/>
          </a:stretch>
        </p:blipFill>
        <p:spPr>
          <a:xfrm>
            <a:off x="1324303" y="3618186"/>
            <a:ext cx="3931138" cy="2273984"/>
          </a:xfrm>
          <a:prstGeom prst="rect">
            <a:avLst/>
          </a:prstGeom>
        </p:spPr>
      </p:pic>
    </p:spTree>
    <p:extLst>
      <p:ext uri="{BB962C8B-B14F-4D97-AF65-F5344CB8AC3E}">
        <p14:creationId xmlns:p14="http://schemas.microsoft.com/office/powerpoint/2010/main" val="2489668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515600" cy="43201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r>
              <a:rPr lang="en-US" sz="1800" dirty="0">
                <a:solidFill>
                  <a:schemeClr val="tx1"/>
                </a:solidFill>
                <a:latin typeface="Abadi" panose="020B0604020104020204" pitchFamily="34" charset="0"/>
              </a:rPr>
              <a:t>Predictive Analysis showed that Decision Tree Classifier is the best model to predict successful landings, having accuracy over 0.90 and accuracy for test data over 0.83</a:t>
            </a:r>
          </a:p>
          <a:p>
            <a:pPr lvl="1"/>
            <a:endParaRPr lang="en-US" sz="1800" dirty="0">
              <a:solidFill>
                <a:schemeClr val="tx1"/>
              </a:solidFill>
              <a:latin typeface="Abadi" panose="020B0604020104020204" pitchFamily="34" charset="0"/>
            </a:endParaRPr>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85E69E4B-26BF-092F-5903-856FCE60A750}"/>
              </a:ext>
            </a:extLst>
          </p:cNvPr>
          <p:cNvPicPr>
            <a:picLocks noChangeAspect="1"/>
          </p:cNvPicPr>
          <p:nvPr/>
        </p:nvPicPr>
        <p:blipFill>
          <a:blip r:embed="rId3"/>
          <a:stretch>
            <a:fillRect/>
          </a:stretch>
        </p:blipFill>
        <p:spPr>
          <a:xfrm>
            <a:off x="3491519" y="2858165"/>
            <a:ext cx="4409177" cy="3167408"/>
          </a:xfrm>
          <a:prstGeom prst="rect">
            <a:avLst/>
          </a:prstGeom>
        </p:spPr>
      </p:pic>
    </p:spTree>
    <p:extLst>
      <p:ext uri="{BB962C8B-B14F-4D97-AF65-F5344CB8AC3E}">
        <p14:creationId xmlns:p14="http://schemas.microsoft.com/office/powerpoint/2010/main" val="55387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376855"/>
            <a:ext cx="10420638" cy="4492133"/>
          </a:xfrm>
          <a:prstGeom prst="rect">
            <a:avLst/>
          </a:prstGeom>
        </p:spPr>
        <p:txBody>
          <a:bodyPr>
            <a:normAutofit/>
          </a:bodyPr>
          <a:lstStyle/>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According to the plot above, it’s possible to verify that the best launch site nowadays is CCAF5 SLC 40, where most of recent launches were successful</a:t>
            </a:r>
          </a:p>
          <a:p>
            <a:pPr>
              <a:lnSpc>
                <a:spcPct val="100000"/>
              </a:lnSpc>
              <a:spcBef>
                <a:spcPts val="1400"/>
              </a:spcBef>
            </a:pPr>
            <a:r>
              <a:rPr lang="en-US" sz="2200" dirty="0">
                <a:solidFill>
                  <a:schemeClr val="accent3">
                    <a:lumMod val="25000"/>
                  </a:schemeClr>
                </a:solidFill>
                <a:latin typeface="Abadi" panose="020B0604020104020204" pitchFamily="34" charset="0"/>
              </a:rPr>
              <a:t>In second place VAFB SLC 4E and third place KSC LC 39A</a:t>
            </a:r>
          </a:p>
          <a:p>
            <a:pPr>
              <a:lnSpc>
                <a:spcPct val="100000"/>
              </a:lnSpc>
              <a:spcBef>
                <a:spcPts val="1400"/>
              </a:spcBef>
            </a:pPr>
            <a:r>
              <a:rPr lang="en-US" sz="2200" dirty="0">
                <a:solidFill>
                  <a:schemeClr val="accent3">
                    <a:lumMod val="25000"/>
                  </a:schemeClr>
                </a:solidFill>
                <a:latin typeface="Abadi" panose="020B0604020104020204" pitchFamily="34" charset="0"/>
              </a:rPr>
              <a:t>It’s also possible to see that the general success rate improved over time.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C7C24746-87E5-D75B-281D-6D126963F34F}"/>
              </a:ext>
            </a:extLst>
          </p:cNvPr>
          <p:cNvPicPr>
            <a:picLocks noChangeAspect="1"/>
          </p:cNvPicPr>
          <p:nvPr/>
        </p:nvPicPr>
        <p:blipFill>
          <a:blip r:embed="rId3"/>
          <a:stretch>
            <a:fillRect/>
          </a:stretch>
        </p:blipFill>
        <p:spPr>
          <a:xfrm>
            <a:off x="770011" y="1376855"/>
            <a:ext cx="10557016" cy="228101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08386"/>
            <a:ext cx="10687961" cy="4472959"/>
          </a:xfrm>
          <a:prstGeom prst="rect">
            <a:avLst/>
          </a:prstGeom>
        </p:spPr>
        <p:txBody>
          <a:bodyPr>
            <a:normAutofit/>
          </a:bodyPr>
          <a:lstStyle/>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Payloads over 9,000kg (about the weight of a school bus) have excellent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Payloads over 12,000kg seems to be possible only on CCAFS SLC 40 and KSC LC 39A launch sites.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38DF7FD0-9A59-8AE6-E458-4F61FAAB3475}"/>
              </a:ext>
            </a:extLst>
          </p:cNvPr>
          <p:cNvPicPr>
            <a:picLocks noChangeAspect="1"/>
          </p:cNvPicPr>
          <p:nvPr/>
        </p:nvPicPr>
        <p:blipFill>
          <a:blip r:embed="rId3"/>
          <a:stretch>
            <a:fillRect/>
          </a:stretch>
        </p:blipFill>
        <p:spPr>
          <a:xfrm>
            <a:off x="770011" y="1408386"/>
            <a:ext cx="10515600" cy="238061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45021"/>
            <a:ext cx="10515600" cy="4614041"/>
          </a:xfrm>
          <a:prstGeom prst="rect">
            <a:avLst/>
          </a:prstGeom>
        </p:spPr>
        <p:txBody>
          <a:bodyPr>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biggest success rates happens to orbits:</a:t>
            </a:r>
          </a:p>
          <a:p>
            <a:pPr lvl="1">
              <a:lnSpc>
                <a:spcPct val="100000"/>
              </a:lnSpc>
              <a:spcBef>
                <a:spcPts val="1400"/>
              </a:spcBef>
            </a:pPr>
            <a:r>
              <a:rPr lang="en-US" sz="1800" dirty="0">
                <a:solidFill>
                  <a:schemeClr val="accent3">
                    <a:lumMod val="25000"/>
                  </a:schemeClr>
                </a:solidFill>
                <a:latin typeface="Abadi" panose="020B0604020104020204" pitchFamily="34" charset="0"/>
              </a:rPr>
              <a:t>ES L1</a:t>
            </a:r>
          </a:p>
          <a:p>
            <a:pPr lvl="1">
              <a:lnSpc>
                <a:spcPct val="100000"/>
              </a:lnSpc>
              <a:spcBef>
                <a:spcPts val="1400"/>
              </a:spcBef>
            </a:pPr>
            <a:r>
              <a:rPr lang="en-US" sz="1800" dirty="0">
                <a:solidFill>
                  <a:schemeClr val="accent3">
                    <a:lumMod val="25000"/>
                  </a:schemeClr>
                </a:solidFill>
                <a:latin typeface="Abadi" panose="020B0604020104020204" pitchFamily="34" charset="0"/>
              </a:rPr>
              <a:t>GEO</a:t>
            </a:r>
          </a:p>
          <a:p>
            <a:pPr lvl="1">
              <a:lnSpc>
                <a:spcPct val="100000"/>
              </a:lnSpc>
              <a:spcBef>
                <a:spcPts val="1400"/>
              </a:spcBef>
            </a:pPr>
            <a:r>
              <a:rPr lang="en-US" sz="1800" dirty="0">
                <a:solidFill>
                  <a:schemeClr val="accent3">
                    <a:lumMod val="25000"/>
                  </a:schemeClr>
                </a:solidFill>
                <a:latin typeface="Abadi" panose="020B0604020104020204" pitchFamily="34" charset="0"/>
              </a:rPr>
              <a:t>HEO</a:t>
            </a:r>
          </a:p>
          <a:p>
            <a:pPr lvl="1">
              <a:lnSpc>
                <a:spcPct val="100000"/>
              </a:lnSpc>
              <a:spcBef>
                <a:spcPts val="1400"/>
              </a:spcBef>
            </a:pPr>
            <a:r>
              <a:rPr lang="en-US" sz="1800" dirty="0">
                <a:solidFill>
                  <a:schemeClr val="accent3">
                    <a:lumMod val="25000"/>
                  </a:schemeClr>
                </a:solidFill>
                <a:latin typeface="Abadi" panose="020B0604020104020204" pitchFamily="34" charset="0"/>
              </a:rPr>
              <a:t>SSO.</a:t>
            </a:r>
          </a:p>
          <a:p>
            <a:pPr>
              <a:lnSpc>
                <a:spcPct val="100000"/>
              </a:lnSpc>
              <a:spcBef>
                <a:spcPts val="1400"/>
              </a:spcBef>
            </a:pPr>
            <a:r>
              <a:rPr lang="en-US" sz="2200" dirty="0">
                <a:solidFill>
                  <a:schemeClr val="accent3">
                    <a:lumMod val="25000"/>
                  </a:schemeClr>
                </a:solidFill>
                <a:latin typeface="Abadi" panose="020B0604020104020204" pitchFamily="34" charset="0"/>
              </a:rPr>
              <a:t>Followed by:</a:t>
            </a:r>
          </a:p>
          <a:p>
            <a:pPr lvl="1">
              <a:lnSpc>
                <a:spcPct val="100000"/>
              </a:lnSpc>
              <a:spcBef>
                <a:spcPts val="1400"/>
              </a:spcBef>
            </a:pPr>
            <a:r>
              <a:rPr lang="en-US" sz="1800" dirty="0">
                <a:solidFill>
                  <a:schemeClr val="accent3">
                    <a:lumMod val="25000"/>
                  </a:schemeClr>
                </a:solidFill>
                <a:latin typeface="Abadi" panose="020B0604020104020204" pitchFamily="34" charset="0"/>
              </a:rPr>
              <a:t>VLEO (above 80%)</a:t>
            </a:r>
          </a:p>
          <a:p>
            <a:pPr lvl="1">
              <a:lnSpc>
                <a:spcPct val="100000"/>
              </a:lnSpc>
              <a:spcBef>
                <a:spcPts val="1400"/>
              </a:spcBef>
            </a:pPr>
            <a:r>
              <a:rPr lang="en-US" sz="1800" dirty="0">
                <a:solidFill>
                  <a:schemeClr val="accent3">
                    <a:lumMod val="25000"/>
                  </a:schemeClr>
                </a:solidFill>
                <a:latin typeface="Abadi" panose="020B0604020104020204" pitchFamily="34" charset="0"/>
              </a:rPr>
              <a:t>LFO (above 70%).</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C1B7E377-F0F9-7D7E-2E15-91E88ED76C15}"/>
              </a:ext>
            </a:extLst>
          </p:cNvPr>
          <p:cNvPicPr>
            <a:picLocks noChangeAspect="1"/>
          </p:cNvPicPr>
          <p:nvPr/>
        </p:nvPicPr>
        <p:blipFill>
          <a:blip r:embed="rId3"/>
          <a:stretch>
            <a:fillRect/>
          </a:stretch>
        </p:blipFill>
        <p:spPr>
          <a:xfrm>
            <a:off x="6930414" y="2039007"/>
            <a:ext cx="4355197" cy="317473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650124"/>
            <a:ext cx="10687961" cy="4456386"/>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Apparently, success rate improved over time to all orbits</a:t>
            </a:r>
          </a:p>
          <a:p>
            <a:pPr>
              <a:lnSpc>
                <a:spcPct val="100000"/>
              </a:lnSpc>
              <a:spcBef>
                <a:spcPts val="1400"/>
              </a:spcBef>
            </a:pPr>
            <a:r>
              <a:rPr lang="en-US" sz="2200" dirty="0">
                <a:solidFill>
                  <a:schemeClr val="accent3">
                    <a:lumMod val="25000"/>
                  </a:schemeClr>
                </a:solidFill>
                <a:latin typeface="Abadi" panose="020B0604020104020204" pitchFamily="34" charset="0"/>
              </a:rPr>
              <a:t>VLEO orbit seems a new business opportunity, due to recent increase of its frequency.</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DE24FAD9-A6DE-D210-55F4-5497842048F6}"/>
              </a:ext>
            </a:extLst>
          </p:cNvPr>
          <p:cNvPicPr>
            <a:picLocks noChangeAspect="1"/>
          </p:cNvPicPr>
          <p:nvPr/>
        </p:nvPicPr>
        <p:blipFill>
          <a:blip r:embed="rId3"/>
          <a:stretch>
            <a:fillRect/>
          </a:stretch>
        </p:blipFill>
        <p:spPr>
          <a:xfrm>
            <a:off x="993668" y="1794235"/>
            <a:ext cx="10291943" cy="208408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60939"/>
            <a:ext cx="10687961" cy="4677102"/>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Apparently, there is no relation between payload and success rate to orbit GTO</a:t>
            </a:r>
          </a:p>
          <a:p>
            <a:pPr>
              <a:lnSpc>
                <a:spcPct val="100000"/>
              </a:lnSpc>
              <a:spcBef>
                <a:spcPts val="1400"/>
              </a:spcBef>
            </a:pPr>
            <a:r>
              <a:rPr lang="en-US" sz="2200" dirty="0">
                <a:solidFill>
                  <a:schemeClr val="accent3">
                    <a:lumMod val="25000"/>
                  </a:schemeClr>
                </a:solidFill>
                <a:latin typeface="Abadi" panose="020B0604020104020204" pitchFamily="34" charset="0"/>
              </a:rPr>
              <a:t>ISS orbit has the widest range of payload and a good rate of success</a:t>
            </a:r>
          </a:p>
          <a:p>
            <a:pPr>
              <a:lnSpc>
                <a:spcPct val="100000"/>
              </a:lnSpc>
              <a:spcBef>
                <a:spcPts val="1400"/>
              </a:spcBef>
            </a:pPr>
            <a:r>
              <a:rPr lang="en-US" sz="2200" dirty="0">
                <a:solidFill>
                  <a:schemeClr val="accent3">
                    <a:lumMod val="25000"/>
                  </a:schemeClr>
                </a:solidFill>
                <a:latin typeface="Abadi" panose="020B0604020104020204" pitchFamily="34" charset="0"/>
              </a:rPr>
              <a:t>There are few launches to the orbits SO and GEO.</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B072A525-066D-E5F3-E523-648745FA8C9F}"/>
              </a:ext>
            </a:extLst>
          </p:cNvPr>
          <p:cNvPicPr>
            <a:picLocks noChangeAspect="1"/>
          </p:cNvPicPr>
          <p:nvPr/>
        </p:nvPicPr>
        <p:blipFill>
          <a:blip r:embed="rId3"/>
          <a:stretch>
            <a:fillRect/>
          </a:stretch>
        </p:blipFill>
        <p:spPr>
          <a:xfrm>
            <a:off x="921783" y="1607640"/>
            <a:ext cx="10363828" cy="212184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24000"/>
            <a:ext cx="10687961" cy="450157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rate started increasing in 2013 and kept until 2020</a:t>
            </a:r>
          </a:p>
          <a:p>
            <a:pPr>
              <a:lnSpc>
                <a:spcPct val="100000"/>
              </a:lnSpc>
              <a:spcBef>
                <a:spcPts val="1400"/>
              </a:spcBef>
            </a:pPr>
            <a:r>
              <a:rPr lang="en-US" sz="2200" dirty="0">
                <a:solidFill>
                  <a:schemeClr val="accent3">
                    <a:lumMod val="25000"/>
                  </a:schemeClr>
                </a:solidFill>
                <a:latin typeface="Abadi" panose="020B0604020104020204" pitchFamily="34" charset="0"/>
              </a:rPr>
              <a:t>It seems that the first three years were a period of adjusts and improvement of technology.</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A4F2C68A-4569-D9DC-F8BD-F7996F4BE491}"/>
              </a:ext>
            </a:extLst>
          </p:cNvPr>
          <p:cNvPicPr>
            <a:picLocks noChangeAspect="1"/>
          </p:cNvPicPr>
          <p:nvPr/>
        </p:nvPicPr>
        <p:blipFill>
          <a:blip r:embed="rId3"/>
          <a:stretch>
            <a:fillRect/>
          </a:stretch>
        </p:blipFill>
        <p:spPr>
          <a:xfrm>
            <a:off x="3657840" y="2846223"/>
            <a:ext cx="4739941" cy="3095283"/>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87062"/>
            <a:ext cx="10591673" cy="458990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According to data, there are four launch 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They are obtained by selecting unique occurrences of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values from the dataset.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9DBC2D39-37EE-A9D0-9D7C-9E475AEDB39B}"/>
              </a:ext>
            </a:extLst>
          </p:cNvPr>
          <p:cNvPicPr>
            <a:picLocks noChangeAspect="1"/>
          </p:cNvPicPr>
          <p:nvPr/>
        </p:nvPicPr>
        <p:blipFill>
          <a:blip r:embed="rId3"/>
          <a:stretch>
            <a:fillRect/>
          </a:stretch>
        </p:blipFill>
        <p:spPr>
          <a:xfrm>
            <a:off x="5074897" y="2187140"/>
            <a:ext cx="2042205" cy="282304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5 records where launch sites begin with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Here we can see five samples of Cape Canaveral launches.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2DE86062-21BF-2A19-82C5-2FD13DCFEEE5}"/>
              </a:ext>
            </a:extLst>
          </p:cNvPr>
          <p:cNvPicPr>
            <a:picLocks noChangeAspect="1"/>
          </p:cNvPicPr>
          <p:nvPr/>
        </p:nvPicPr>
        <p:blipFill>
          <a:blip r:embed="rId3"/>
          <a:stretch>
            <a:fillRect/>
          </a:stretch>
        </p:blipFill>
        <p:spPr>
          <a:xfrm>
            <a:off x="2640550" y="2394969"/>
            <a:ext cx="1605630" cy="286275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payload carried by boosters from NASA: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Total payload calculated above, by summing all payloads whose codes contain ‘ CRS’, which corresponds to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8FE8CE6D-0752-FAB7-5C0C-C3ADE9BB50FE}"/>
              </a:ext>
            </a:extLst>
          </p:cNvPr>
          <p:cNvPicPr>
            <a:picLocks noChangeAspect="1"/>
          </p:cNvPicPr>
          <p:nvPr/>
        </p:nvPicPr>
        <p:blipFill>
          <a:blip r:embed="rId3"/>
          <a:stretch>
            <a:fillRect/>
          </a:stretch>
        </p:blipFill>
        <p:spPr>
          <a:xfrm>
            <a:off x="4868135" y="2371977"/>
            <a:ext cx="1549338" cy="187420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57306"/>
            <a:ext cx="10269111" cy="456768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The following methodologies were used to analyze data:</a:t>
            </a:r>
          </a:p>
          <a:p>
            <a:pPr lvl="1">
              <a:lnSpc>
                <a:spcPct val="100000"/>
              </a:lnSpc>
              <a:spcBef>
                <a:spcPts val="1400"/>
              </a:spcBef>
            </a:pPr>
            <a:r>
              <a:rPr lang="en-US" sz="1800" dirty="0">
                <a:solidFill>
                  <a:schemeClr val="accent3">
                    <a:lumMod val="25000"/>
                  </a:schemeClr>
                </a:solidFill>
                <a:latin typeface="Abadi"/>
              </a:rPr>
              <a:t>Data Collection using web scraping and SpaceX Api </a:t>
            </a:r>
          </a:p>
          <a:p>
            <a:pPr lvl="1">
              <a:lnSpc>
                <a:spcPct val="100000"/>
              </a:lnSpc>
              <a:spcBef>
                <a:spcPts val="1400"/>
              </a:spcBef>
            </a:pPr>
            <a:r>
              <a:rPr lang="en-US" sz="1800" dirty="0">
                <a:solidFill>
                  <a:schemeClr val="accent3">
                    <a:lumMod val="25000"/>
                  </a:schemeClr>
                </a:solidFill>
                <a:latin typeface="Abadi"/>
              </a:rPr>
              <a:t>Exploratory Data Analysis (EDA), including data wrangling, data visualization and interactive data visualization</a:t>
            </a:r>
          </a:p>
          <a:p>
            <a:pPr lvl="1">
              <a:lnSpc>
                <a:spcPct val="100000"/>
              </a:lnSpc>
              <a:spcBef>
                <a:spcPts val="1400"/>
              </a:spcBef>
            </a:pPr>
            <a:r>
              <a:rPr lang="en-US" sz="1800" dirty="0">
                <a:solidFill>
                  <a:schemeClr val="accent3">
                    <a:lumMod val="25000"/>
                  </a:schemeClr>
                </a:solidFill>
                <a:latin typeface="Abadi"/>
              </a:rPr>
              <a:t>Machine learning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a:rPr>
              <a:t>It was possible to collected valuable data from public source</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a:rPr>
              <a:t>EDA allowed to identify which features are the best to predict success of launchings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a:rPr>
              <a:t>Machine learning prediction showed the best model to predict which characteristics are important to drive this opportunity</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Average payload mass carried by booster version F9 v1.1:</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Filtering data by the booster version above and calculating the average payload mass we obtained the value of 340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45A030AF-7749-BD0A-3F2C-7C3B0A5A0EB7}"/>
              </a:ext>
            </a:extLst>
          </p:cNvPr>
          <p:cNvPicPr>
            <a:picLocks noChangeAspect="1"/>
          </p:cNvPicPr>
          <p:nvPr/>
        </p:nvPicPr>
        <p:blipFill>
          <a:blip r:embed="rId3"/>
          <a:stretch>
            <a:fillRect/>
          </a:stretch>
        </p:blipFill>
        <p:spPr>
          <a:xfrm>
            <a:off x="5322068" y="2484884"/>
            <a:ext cx="1547863" cy="220273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First successful landing outcome on ground pad:</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By filtering data by successful landing outcome on ground pad and getting the minimum value for date it’s possible to identify the first occurrence, that happened on 01/05/2017.</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BCB1D6B3-33D4-E41F-0DB7-20ADC803653A}"/>
              </a:ext>
            </a:extLst>
          </p:cNvPr>
          <p:cNvPicPr>
            <a:picLocks noChangeAspect="1"/>
          </p:cNvPicPr>
          <p:nvPr/>
        </p:nvPicPr>
        <p:blipFill>
          <a:blip r:embed="rId3"/>
          <a:stretch>
            <a:fillRect/>
          </a:stretch>
        </p:blipFill>
        <p:spPr>
          <a:xfrm>
            <a:off x="5046092" y="2855912"/>
            <a:ext cx="2099816" cy="130618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Boosters which have successfully landed on drone ship and had payload mass greater than 4000 but less than 6000</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Selecting distinct booster versions according to the filters above, these 7 are the result.</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5FCAB139-9842-A3CD-E76A-90DA74EC8937}"/>
              </a:ext>
            </a:extLst>
          </p:cNvPr>
          <p:cNvPicPr>
            <a:picLocks noChangeAspect="1"/>
          </p:cNvPicPr>
          <p:nvPr/>
        </p:nvPicPr>
        <p:blipFill>
          <a:blip r:embed="rId3"/>
          <a:stretch>
            <a:fillRect/>
          </a:stretch>
        </p:blipFill>
        <p:spPr>
          <a:xfrm>
            <a:off x="5375426" y="2494138"/>
            <a:ext cx="1441147" cy="274001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Number of successful and failure mission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Grouping mission outcomes and counting records for each group led us to the summary above.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8" name="Picture 7">
            <a:extLst>
              <a:ext uri="{FF2B5EF4-FFF2-40B4-BE49-F238E27FC236}">
                <a16:creationId xmlns:a16="http://schemas.microsoft.com/office/drawing/2014/main" id="{B583D7AC-67B8-814F-6899-8271093D4B9C}"/>
              </a:ext>
            </a:extLst>
          </p:cNvPr>
          <p:cNvPicPr>
            <a:picLocks noChangeAspect="1"/>
          </p:cNvPicPr>
          <p:nvPr/>
        </p:nvPicPr>
        <p:blipFill>
          <a:blip r:embed="rId3"/>
          <a:stretch>
            <a:fillRect/>
          </a:stretch>
        </p:blipFill>
        <p:spPr>
          <a:xfrm>
            <a:off x="3511149" y="2555539"/>
            <a:ext cx="4263309" cy="173268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Boosters which have carried the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These are the boosters which have carried the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maximum payload mass registered in the dataset.</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15A13E98-0EBE-FD1D-18C6-73AEFFF6C0F0}"/>
              </a:ext>
            </a:extLst>
          </p:cNvPr>
          <p:cNvPicPr>
            <a:picLocks noChangeAspect="1"/>
          </p:cNvPicPr>
          <p:nvPr/>
        </p:nvPicPr>
        <p:blipFill>
          <a:blip r:embed="rId3"/>
          <a:stretch>
            <a:fillRect/>
          </a:stretch>
        </p:blipFill>
        <p:spPr>
          <a:xfrm>
            <a:off x="8830222" y="1433739"/>
            <a:ext cx="1417364" cy="488561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Failed landing outcomes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list above has the only one occurrences.</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8AB890F7-4AF2-44F8-FA34-FA5DB6E468BE}"/>
              </a:ext>
            </a:extLst>
          </p:cNvPr>
          <p:cNvPicPr>
            <a:picLocks noChangeAspect="1"/>
          </p:cNvPicPr>
          <p:nvPr/>
        </p:nvPicPr>
        <p:blipFill>
          <a:blip r:embed="rId3"/>
          <a:stretch>
            <a:fillRect/>
          </a:stretch>
        </p:blipFill>
        <p:spPr>
          <a:xfrm>
            <a:off x="2914192" y="3112742"/>
            <a:ext cx="6227237" cy="138568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13490"/>
            <a:ext cx="10515601" cy="466347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Ranking of all landing outcomes between the date 2010-06-04 and 2017-03-20:</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This view of data alerts us that “Success” must be taken in account.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1654ABF3-89FC-1018-F332-3B1FEFA0166A}"/>
              </a:ext>
            </a:extLst>
          </p:cNvPr>
          <p:cNvPicPr>
            <a:picLocks noChangeAspect="1"/>
          </p:cNvPicPr>
          <p:nvPr/>
        </p:nvPicPr>
        <p:blipFill>
          <a:blip r:embed="rId3"/>
          <a:stretch>
            <a:fillRect/>
          </a:stretch>
        </p:blipFill>
        <p:spPr>
          <a:xfrm>
            <a:off x="4987194" y="2167780"/>
            <a:ext cx="2874544" cy="326967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32486"/>
            <a:ext cx="9745589" cy="4744477"/>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Launch sites are near sea, probably by safety, but not too far from roads and railroads.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a:t>
            </a:r>
          </a:p>
        </p:txBody>
      </p:sp>
      <p:pic>
        <p:nvPicPr>
          <p:cNvPr id="6" name="Picture 5">
            <a:extLst>
              <a:ext uri="{FF2B5EF4-FFF2-40B4-BE49-F238E27FC236}">
                <a16:creationId xmlns:a16="http://schemas.microsoft.com/office/drawing/2014/main" id="{9B17859F-3C68-02A1-FAC6-A6DB6C0CA59D}"/>
              </a:ext>
            </a:extLst>
          </p:cNvPr>
          <p:cNvPicPr>
            <a:picLocks noChangeAspect="1"/>
          </p:cNvPicPr>
          <p:nvPr/>
        </p:nvPicPr>
        <p:blipFill>
          <a:blip r:embed="rId3"/>
          <a:stretch>
            <a:fillRect/>
          </a:stretch>
        </p:blipFill>
        <p:spPr>
          <a:xfrm>
            <a:off x="3179812" y="1432486"/>
            <a:ext cx="5832376" cy="354941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Example of CCAFS SLC-40 launch site launch outcomes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Green markers indicate successful and red ones indicate failure.</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Success/Failed Launches For Each Site on the Map</a:t>
            </a:r>
          </a:p>
        </p:txBody>
      </p:sp>
      <p:pic>
        <p:nvPicPr>
          <p:cNvPr id="7" name="Picture 6">
            <a:extLst>
              <a:ext uri="{FF2B5EF4-FFF2-40B4-BE49-F238E27FC236}">
                <a16:creationId xmlns:a16="http://schemas.microsoft.com/office/drawing/2014/main" id="{0FD6DEDF-7426-1D2B-A2D2-AE86B77E4200}"/>
              </a:ext>
            </a:extLst>
          </p:cNvPr>
          <p:cNvPicPr>
            <a:picLocks noChangeAspect="1"/>
          </p:cNvPicPr>
          <p:nvPr/>
        </p:nvPicPr>
        <p:blipFill>
          <a:blip r:embed="rId3"/>
          <a:stretch>
            <a:fillRect/>
          </a:stretch>
        </p:blipFill>
        <p:spPr>
          <a:xfrm>
            <a:off x="1135479" y="2471633"/>
            <a:ext cx="4060899" cy="2405167"/>
          </a:xfrm>
          <a:prstGeom prst="rect">
            <a:avLst/>
          </a:prstGeom>
        </p:spPr>
      </p:pic>
      <p:pic>
        <p:nvPicPr>
          <p:cNvPr id="10" name="Picture 9">
            <a:extLst>
              <a:ext uri="{FF2B5EF4-FFF2-40B4-BE49-F238E27FC236}">
                <a16:creationId xmlns:a16="http://schemas.microsoft.com/office/drawing/2014/main" id="{BC49E92A-A10B-5C2C-EB5B-65C73FC41EC5}"/>
              </a:ext>
            </a:extLst>
          </p:cNvPr>
          <p:cNvPicPr>
            <a:picLocks noChangeAspect="1"/>
          </p:cNvPicPr>
          <p:nvPr/>
        </p:nvPicPr>
        <p:blipFill>
          <a:blip r:embed="rId4"/>
          <a:stretch>
            <a:fillRect/>
          </a:stretch>
        </p:blipFill>
        <p:spPr>
          <a:xfrm>
            <a:off x="5880922" y="2471632"/>
            <a:ext cx="3950133" cy="240516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406626"/>
            <a:ext cx="10402173" cy="462186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a:rPr>
              <a:t>The objective is to evaluate the viability of the new company space Y to compete whit space X</a:t>
            </a: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a:rPr>
              <a:t>Desirable answers</a:t>
            </a:r>
            <a:endParaRPr lang="en-US" sz="2200" dirty="0">
              <a:solidFill>
                <a:schemeClr val="accent3">
                  <a:lumMod val="25000"/>
                </a:schemeClr>
              </a:solidFill>
              <a:latin typeface="Abadi" panose="020B0604020104020204" pitchFamily="34" charset="0"/>
            </a:endParaRPr>
          </a:p>
          <a:p>
            <a:pPr lvl="1">
              <a:spcBef>
                <a:spcPts val="1400"/>
              </a:spcBef>
            </a:pPr>
            <a:r>
              <a:rPr lang="en-US" sz="2200" dirty="0">
                <a:solidFill>
                  <a:schemeClr val="accent3">
                    <a:lumMod val="25000"/>
                  </a:schemeClr>
                </a:solidFill>
                <a:latin typeface="Abadi"/>
              </a:rPr>
              <a:t>The best way to estimate the total cost for launches, by predicting successful landings of the first stage of rockets</a:t>
            </a:r>
          </a:p>
          <a:p>
            <a:pPr lvl="1">
              <a:spcBef>
                <a:spcPts val="1400"/>
              </a:spcBef>
            </a:pPr>
            <a:r>
              <a:rPr lang="en-US" sz="2200" dirty="0">
                <a:solidFill>
                  <a:schemeClr val="accent3">
                    <a:lumMod val="25000"/>
                  </a:schemeClr>
                </a:solidFill>
                <a:latin typeface="Abadi"/>
              </a:rPr>
              <a:t>Where is the best place to make launches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Launch site KSC LC 39A has good logistics aspects, being near railroad and road and relatively far from inhabited areas.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4" name="Picture 3">
            <a:extLst>
              <a:ext uri="{FF2B5EF4-FFF2-40B4-BE49-F238E27FC236}">
                <a16:creationId xmlns:a16="http://schemas.microsoft.com/office/drawing/2014/main" id="{8DAB7F67-6B3A-B97F-8E76-A294A1CBCD32}"/>
              </a:ext>
            </a:extLst>
          </p:cNvPr>
          <p:cNvPicPr>
            <a:picLocks noChangeAspect="1"/>
          </p:cNvPicPr>
          <p:nvPr/>
        </p:nvPicPr>
        <p:blipFill>
          <a:blip r:embed="rId3"/>
          <a:stretch>
            <a:fillRect/>
          </a:stretch>
        </p:blipFill>
        <p:spPr>
          <a:xfrm>
            <a:off x="3649767" y="2919497"/>
            <a:ext cx="3329101" cy="275869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place from where launches are done seems to be a very important factor of success of missions.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by Site</a:t>
            </a:r>
          </a:p>
        </p:txBody>
      </p:sp>
      <p:pic>
        <p:nvPicPr>
          <p:cNvPr id="4" name="Picture 3">
            <a:extLst>
              <a:ext uri="{FF2B5EF4-FFF2-40B4-BE49-F238E27FC236}">
                <a16:creationId xmlns:a16="http://schemas.microsoft.com/office/drawing/2014/main" id="{B7EC9289-EC9D-A294-240A-158C9F5E6B02}"/>
              </a:ext>
            </a:extLst>
          </p:cNvPr>
          <p:cNvPicPr>
            <a:picLocks noChangeAspect="1"/>
          </p:cNvPicPr>
          <p:nvPr/>
        </p:nvPicPr>
        <p:blipFill>
          <a:blip r:embed="rId3"/>
          <a:stretch>
            <a:fillRect/>
          </a:stretch>
        </p:blipFill>
        <p:spPr>
          <a:xfrm>
            <a:off x="3179192" y="1575377"/>
            <a:ext cx="4927224" cy="339876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419705"/>
            <a:ext cx="10551583" cy="475725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76.9% of launches are successful in this site.</a:t>
            </a:r>
          </a:p>
          <a:p>
            <a:pPr>
              <a:lnSpc>
                <a:spcPct val="100000"/>
              </a:lnSpc>
              <a:spcBef>
                <a:spcPts val="1400"/>
              </a:spcBef>
            </a:pPr>
            <a:endParaRPr lang="en-US" sz="2200"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Ratio for KSC LC-39A</a:t>
            </a:r>
          </a:p>
        </p:txBody>
      </p:sp>
      <p:pic>
        <p:nvPicPr>
          <p:cNvPr id="4" name="Picture 3">
            <a:extLst>
              <a:ext uri="{FF2B5EF4-FFF2-40B4-BE49-F238E27FC236}">
                <a16:creationId xmlns:a16="http://schemas.microsoft.com/office/drawing/2014/main" id="{5D3CBDEB-2D81-B1E8-D7EE-B4DD7FEAF1B2}"/>
              </a:ext>
            </a:extLst>
          </p:cNvPr>
          <p:cNvPicPr>
            <a:picLocks noChangeAspect="1"/>
          </p:cNvPicPr>
          <p:nvPr/>
        </p:nvPicPr>
        <p:blipFill>
          <a:blip r:embed="rId3"/>
          <a:stretch>
            <a:fillRect/>
          </a:stretch>
        </p:blipFill>
        <p:spPr>
          <a:xfrm>
            <a:off x="3268945" y="1419705"/>
            <a:ext cx="5654110" cy="414026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39917"/>
            <a:ext cx="10414662" cy="4737046"/>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Payloads under 6,000kg and FT boosters are the most successful combination.</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4" name="Picture 3">
            <a:extLst>
              <a:ext uri="{FF2B5EF4-FFF2-40B4-BE49-F238E27FC236}">
                <a16:creationId xmlns:a16="http://schemas.microsoft.com/office/drawing/2014/main" id="{7BCC8D84-6D05-E743-3B93-75AEFAC169B5}"/>
              </a:ext>
            </a:extLst>
          </p:cNvPr>
          <p:cNvPicPr>
            <a:picLocks noChangeAspect="1"/>
          </p:cNvPicPr>
          <p:nvPr/>
        </p:nvPicPr>
        <p:blipFill>
          <a:blip r:embed="rId3"/>
          <a:stretch>
            <a:fillRect/>
          </a:stretch>
        </p:blipFill>
        <p:spPr>
          <a:xfrm>
            <a:off x="3221265" y="1446003"/>
            <a:ext cx="5512153" cy="397208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39917"/>
            <a:ext cx="10414662" cy="4737046"/>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There’s not enough data to estimate risk of launches over 7,000kg</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6" name="Picture 5">
            <a:extLst>
              <a:ext uri="{FF2B5EF4-FFF2-40B4-BE49-F238E27FC236}">
                <a16:creationId xmlns:a16="http://schemas.microsoft.com/office/drawing/2014/main" id="{BF01EC85-B3E3-EC18-5312-4EE2BCDE980A}"/>
              </a:ext>
            </a:extLst>
          </p:cNvPr>
          <p:cNvPicPr>
            <a:picLocks noChangeAspect="1"/>
          </p:cNvPicPr>
          <p:nvPr/>
        </p:nvPicPr>
        <p:blipFill>
          <a:blip r:embed="rId2"/>
          <a:stretch>
            <a:fillRect/>
          </a:stretch>
        </p:blipFill>
        <p:spPr>
          <a:xfrm>
            <a:off x="2601927" y="1087699"/>
            <a:ext cx="6062518" cy="4409704"/>
          </a:xfrm>
          <a:prstGeom prst="rect">
            <a:avLst/>
          </a:prstGeom>
        </p:spPr>
      </p:pic>
    </p:spTree>
    <p:extLst>
      <p:ext uri="{BB962C8B-B14F-4D97-AF65-F5344CB8AC3E}">
        <p14:creationId xmlns:p14="http://schemas.microsoft.com/office/powerpoint/2010/main" val="457785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063231"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Four classification models were tested, and their accuracies are plotted beside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model with the highest classification accuracy is Decision Tree Classifier, which has accuracies over than 87%.</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5D037DCD-E18A-E6EB-8EC2-1E2D032174FD}"/>
              </a:ext>
            </a:extLst>
          </p:cNvPr>
          <p:cNvPicPr>
            <a:picLocks noChangeAspect="1"/>
          </p:cNvPicPr>
          <p:nvPr/>
        </p:nvPicPr>
        <p:blipFill>
          <a:blip r:embed="rId3"/>
          <a:stretch>
            <a:fillRect/>
          </a:stretch>
        </p:blipFill>
        <p:spPr>
          <a:xfrm>
            <a:off x="6659179" y="2082113"/>
            <a:ext cx="4393036" cy="287876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45021"/>
            <a:ext cx="9477960" cy="4323967"/>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Confusion matrix of Decision Tree Classifier proves its accuracy by showing the big numbers of true positive and true negative compared to the false ones.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2CB5F5F3-7CE4-6D79-7E80-BE2CC90B5B4D}"/>
              </a:ext>
            </a:extLst>
          </p:cNvPr>
          <p:cNvPicPr>
            <a:picLocks noChangeAspect="1"/>
          </p:cNvPicPr>
          <p:nvPr/>
        </p:nvPicPr>
        <p:blipFill>
          <a:blip r:embed="rId3"/>
          <a:stretch>
            <a:fillRect/>
          </a:stretch>
        </p:blipFill>
        <p:spPr>
          <a:xfrm>
            <a:off x="3208513" y="1388436"/>
            <a:ext cx="4554421" cy="323336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12692"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Different data sources were analyzed, refining conclusions along the process</a:t>
            </a:r>
          </a:p>
          <a:p>
            <a:pPr>
              <a:lnSpc>
                <a:spcPct val="100000"/>
              </a:lnSpc>
              <a:spcBef>
                <a:spcPts val="1400"/>
              </a:spcBef>
            </a:pPr>
            <a:r>
              <a:rPr lang="en-US" sz="2200" dirty="0">
                <a:solidFill>
                  <a:schemeClr val="accent3">
                    <a:lumMod val="25000"/>
                  </a:schemeClr>
                </a:solidFill>
                <a:latin typeface="Abadi" panose="020B0604020104020204" pitchFamily="34" charset="0"/>
              </a:rPr>
              <a:t>The best launch site is KSC LC 39A</a:t>
            </a:r>
          </a:p>
          <a:p>
            <a:pPr>
              <a:lnSpc>
                <a:spcPct val="100000"/>
              </a:lnSpc>
              <a:spcBef>
                <a:spcPts val="1400"/>
              </a:spcBef>
            </a:pPr>
            <a:r>
              <a:rPr lang="en-US" sz="2200" dirty="0">
                <a:solidFill>
                  <a:schemeClr val="accent3">
                    <a:lumMod val="25000"/>
                  </a:schemeClr>
                </a:solidFill>
                <a:latin typeface="Abadi" panose="020B0604020104020204" pitchFamily="34" charset="0"/>
              </a:rPr>
              <a:t>Launches above 7,000kg are less risky</a:t>
            </a:r>
          </a:p>
          <a:p>
            <a:pPr>
              <a:lnSpc>
                <a:spcPct val="100000"/>
              </a:lnSpc>
              <a:spcBef>
                <a:spcPts val="1400"/>
              </a:spcBef>
            </a:pPr>
            <a:r>
              <a:rPr lang="en-US" sz="2200" dirty="0">
                <a:solidFill>
                  <a:schemeClr val="accent3">
                    <a:lumMod val="25000"/>
                  </a:schemeClr>
                </a:solidFill>
                <a:latin typeface="Abadi" panose="020B0604020104020204" pitchFamily="34" charset="0"/>
              </a:rPr>
              <a:t>Although most of mission outcomes are successful, successful landing outcomes seem to improve over time, according the evolution of processes and rockets;</a:t>
            </a:r>
          </a:p>
          <a:p>
            <a:pPr>
              <a:lnSpc>
                <a:spcPct val="100000"/>
              </a:lnSpc>
              <a:spcBef>
                <a:spcPts val="1400"/>
              </a:spcBef>
            </a:pPr>
            <a:r>
              <a:rPr lang="en-US" sz="2200" dirty="0">
                <a:solidFill>
                  <a:schemeClr val="accent3">
                    <a:lumMod val="25000"/>
                  </a:schemeClr>
                </a:solidFill>
                <a:latin typeface="Abadi" panose="020B0604020104020204" pitchFamily="34" charset="0"/>
              </a:rPr>
              <a:t>Decision Tree Classifier can be used to predict successful landings and</a:t>
            </a:r>
          </a:p>
          <a:p>
            <a:pPr>
              <a:lnSpc>
                <a:spcPct val="100000"/>
              </a:lnSpc>
              <a:spcBef>
                <a:spcPts val="1400"/>
              </a:spcBef>
            </a:pPr>
            <a:r>
              <a:rPr lang="en-US" sz="2200" dirty="0">
                <a:solidFill>
                  <a:schemeClr val="accent3">
                    <a:lumMod val="25000"/>
                  </a:schemeClr>
                </a:solidFill>
                <a:latin typeface="Abadi" panose="020B0604020104020204" pitchFamily="34" charset="0"/>
              </a:rPr>
              <a:t>increase profits.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an improvement for model tests, it’s important to set a value to </a:t>
            </a:r>
            <a:r>
              <a:rPr lang="en-US" sz="2200" dirty="0" err="1">
                <a:solidFill>
                  <a:schemeClr val="accent3">
                    <a:lumMod val="25000"/>
                  </a:schemeClr>
                </a:solidFill>
                <a:latin typeface="Abadi" panose="020B0604020104020204" pitchFamily="34" charset="0"/>
              </a:rPr>
              <a:t>np.random.seed</a:t>
            </a:r>
            <a:r>
              <a:rPr lang="en-US" sz="2200" dirty="0">
                <a:solidFill>
                  <a:schemeClr val="accent3">
                    <a:lumMod val="25000"/>
                  </a:schemeClr>
                </a:solidFill>
                <a:latin typeface="Abadi" panose="020B0604020104020204" pitchFamily="34" charset="0"/>
              </a:rPr>
              <a:t> variable</a:t>
            </a:r>
          </a:p>
          <a:p>
            <a:pPr>
              <a:lnSpc>
                <a:spcPct val="100000"/>
              </a:lnSpc>
              <a:spcBef>
                <a:spcPts val="1400"/>
              </a:spcBef>
            </a:pPr>
            <a:r>
              <a:rPr lang="en-US" sz="2200" dirty="0">
                <a:solidFill>
                  <a:schemeClr val="accent3">
                    <a:lumMod val="25000"/>
                  </a:schemeClr>
                </a:solidFill>
                <a:latin typeface="Abadi" panose="020B0604020104020204" pitchFamily="34" charset="0"/>
              </a:rPr>
              <a:t>Folium didn’t show maps on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from space X was obtained from 2 sources:</a:t>
            </a:r>
          </a:p>
          <a:p>
            <a:pPr lvl="2">
              <a:lnSpc>
                <a:spcPct val="120000"/>
              </a:lnSpc>
              <a:spcBef>
                <a:spcPts val="1400"/>
              </a:spcBef>
            </a:pPr>
            <a:r>
              <a:rPr lang="en-US" sz="7200" dirty="0">
                <a:solidFill>
                  <a:schemeClr val="bg2">
                    <a:lumMod val="50000"/>
                  </a:schemeClr>
                </a:solidFill>
                <a:latin typeface="Abadi"/>
              </a:rPr>
              <a:t>Space X API (</a:t>
            </a:r>
            <a:r>
              <a:rPr lang="en-US" sz="7200" dirty="0">
                <a:latin typeface="Abadi"/>
                <a:hlinkClick r:id="rId3"/>
              </a:rPr>
              <a:t>https://api.spacexdata.com/v4</a:t>
            </a:r>
            <a:r>
              <a:rPr lang="en-US" sz="7200" dirty="0">
                <a:solidFill>
                  <a:schemeClr val="bg2">
                    <a:lumMod val="50000"/>
                  </a:schemeClr>
                </a:solidFill>
                <a:latin typeface="Abadi"/>
              </a:rPr>
              <a:t>)</a:t>
            </a:r>
          </a:p>
          <a:p>
            <a:pPr lvl="2">
              <a:lnSpc>
                <a:spcPct val="120000"/>
              </a:lnSpc>
              <a:spcBef>
                <a:spcPts val="1400"/>
              </a:spcBef>
            </a:pPr>
            <a:r>
              <a:rPr lang="en-US" sz="7200" dirty="0">
                <a:solidFill>
                  <a:schemeClr val="bg2">
                    <a:lumMod val="50000"/>
                  </a:schemeClr>
                </a:solidFill>
                <a:latin typeface="Abadi"/>
              </a:rPr>
              <a:t>Web scraping (</a:t>
            </a:r>
            <a:r>
              <a:rPr lang="en-US" sz="7200" u="sng" dirty="0">
                <a:latin typeface="IBM Plex Mono Text"/>
                <a:hlinkClick r:id="rId4"/>
              </a:rPr>
              <a:t>https://en.wikipedia.org/wiki/List_of_Falcon\_9\_and_Falcon_Heavy_launches</a:t>
            </a:r>
            <a:r>
              <a:rPr lang="en-US" sz="7200" dirty="0">
                <a:solidFill>
                  <a:schemeClr val="bg2">
                    <a:lumMod val="50000"/>
                  </a:schemeClr>
                </a:solidFill>
                <a:latin typeface="Abadi"/>
              </a:rPr>
              <a:t>)</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Collected data was enriched by creating a landing outcome label based on outcome data after summarizing and analyzing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3380743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200" dirty="0">
                <a:solidFill>
                  <a:srgbClr val="0B49CB"/>
                </a:solidFill>
                <a:latin typeface="Abadi"/>
              </a:rPr>
              <a:t>Executive Summary</a:t>
            </a:r>
          </a:p>
          <a:p>
            <a:pPr>
              <a:lnSpc>
                <a:spcPct val="120000"/>
              </a:lnSpc>
              <a:spcBef>
                <a:spcPts val="1400"/>
              </a:spcBef>
            </a:pPr>
            <a:r>
              <a:rPr lang="en-US" sz="2200" dirty="0">
                <a:solidFill>
                  <a:schemeClr val="accent3">
                    <a:lumMod val="25000"/>
                  </a:schemeClr>
                </a:solidFill>
                <a:latin typeface="Abadi"/>
              </a:rPr>
              <a:t>Perform interactive visual analytics using Folium and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Dash</a:t>
            </a:r>
          </a:p>
          <a:p>
            <a:pPr>
              <a:lnSpc>
                <a:spcPct val="120000"/>
              </a:lnSpc>
              <a:spcBef>
                <a:spcPts val="1400"/>
              </a:spcBef>
            </a:pPr>
            <a:r>
              <a:rPr lang="en-US" sz="2200" dirty="0">
                <a:solidFill>
                  <a:schemeClr val="accent3">
                    <a:lumMod val="25000"/>
                  </a:schemeClr>
                </a:solidFill>
                <a:latin typeface="Abadi"/>
              </a:rPr>
              <a:t>Perform predictive analysis using classification models</a:t>
            </a:r>
          </a:p>
          <a:p>
            <a:pPr lvl="1">
              <a:lnSpc>
                <a:spcPct val="120000"/>
              </a:lnSpc>
              <a:spcBef>
                <a:spcPts val="1400"/>
              </a:spcBef>
            </a:pPr>
            <a:r>
              <a:rPr lang="en-US" sz="2200" dirty="0">
                <a:solidFill>
                  <a:schemeClr val="accent3">
                    <a:lumMod val="25000"/>
                  </a:schemeClr>
                </a:solidFill>
                <a:latin typeface="Abadi"/>
              </a:rPr>
              <a:t>Data that was collected until this step were normalized, divided in training and test data sets and evaluated by four different classification models, being the accuracy of each model evaluated using different combinations of parameters.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sets were collected from Space X API ( </a:t>
            </a:r>
            <a:r>
              <a:rPr lang="en-US" sz="2200" dirty="0">
                <a:solidFill>
                  <a:schemeClr val="accent3">
                    <a:lumMod val="25000"/>
                  </a:schemeClr>
                </a:solidFill>
                <a:latin typeface="Abadi" panose="020B0604020104020204" pitchFamily="34" charset="0"/>
                <a:hlinkClick r:id="rId3"/>
              </a:rPr>
              <a:t>https://api.spacexdata.com/v4</a:t>
            </a:r>
            <a:r>
              <a:rPr lang="en-US" sz="2200" dirty="0">
                <a:solidFill>
                  <a:schemeClr val="accent3">
                    <a:lumMod val="25000"/>
                  </a:schemeClr>
                </a:solidFill>
                <a:latin typeface="Abadi" panose="020B0604020104020204" pitchFamily="34" charset="0"/>
              </a:rPr>
              <a:t> ) and from Wikipedia (https://en.wikipedia.org/wiki/List_of_Falcon/_9/_and_Falcon_Heavy_launches ), using web scraping technics.</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608084"/>
            <a:ext cx="5461000" cy="4391080"/>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608083"/>
            <a:ext cx="4640263" cy="4418067"/>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 X offers a public API from where data can be obtained and then used</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This API was used according to the flowchart beside and then data is persisted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100" dirty="0">
                <a:solidFill>
                  <a:schemeClr val="accent3">
                    <a:lumMod val="25000"/>
                  </a:schemeClr>
                </a:solidFill>
                <a:latin typeface="Abadi" panose="020B0604020104020204" pitchFamily="34" charset="0"/>
              </a:rPr>
              <a:t>Source code : https://github.com/arityo182/IBM-Data-Science-Capstone/blob/main/Data%20Collection%20API.ipynb</a:t>
            </a:r>
            <a:endParaRPr lang="en-US" sz="11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8" name="Flowchart: Predefined Process 7">
            <a:extLst>
              <a:ext uri="{FF2B5EF4-FFF2-40B4-BE49-F238E27FC236}">
                <a16:creationId xmlns:a16="http://schemas.microsoft.com/office/drawing/2014/main" id="{7BC60ACE-7B2C-F98B-DAA7-CF6D7BCC8CEA}"/>
              </a:ext>
            </a:extLst>
          </p:cNvPr>
          <p:cNvSpPr/>
          <p:nvPr/>
        </p:nvSpPr>
        <p:spPr>
          <a:xfrm>
            <a:off x="7824951" y="1581675"/>
            <a:ext cx="1933904" cy="1051034"/>
          </a:xfrm>
          <a:prstGeom prst="flowChartPredefinedProcess">
            <a:avLst/>
          </a:prstGeom>
          <a:solidFill>
            <a:srgbClr val="0B49CB"/>
          </a:solidFill>
          <a:ln w="381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badi" panose="020B0604020104020204" pitchFamily="34" charset="0"/>
              </a:rPr>
              <a:t>Request </a:t>
            </a:r>
            <a:r>
              <a:rPr lang="en-US" sz="1400" dirty="0" err="1">
                <a:latin typeface="Abadi" panose="020B0604020104020204" pitchFamily="34" charset="0"/>
              </a:rPr>
              <a:t>Api</a:t>
            </a:r>
            <a:r>
              <a:rPr lang="en-US" sz="1400" dirty="0">
                <a:latin typeface="Abadi" panose="020B0604020104020204" pitchFamily="34" charset="0"/>
              </a:rPr>
              <a:t> And parse the space x launch data</a:t>
            </a:r>
          </a:p>
        </p:txBody>
      </p:sp>
      <p:sp>
        <p:nvSpPr>
          <p:cNvPr id="9" name="Arrow: Down 8">
            <a:extLst>
              <a:ext uri="{FF2B5EF4-FFF2-40B4-BE49-F238E27FC236}">
                <a16:creationId xmlns:a16="http://schemas.microsoft.com/office/drawing/2014/main" id="{851B664B-F1E9-1D59-3F58-78ADA31CAE18}"/>
              </a:ext>
            </a:extLst>
          </p:cNvPr>
          <p:cNvSpPr/>
          <p:nvPr/>
        </p:nvSpPr>
        <p:spPr>
          <a:xfrm>
            <a:off x="8551013" y="2724674"/>
            <a:ext cx="481780" cy="449317"/>
          </a:xfrm>
          <a:prstGeom prst="downArrow">
            <a:avLst/>
          </a:prstGeom>
          <a:solidFill>
            <a:srgbClr val="0948CB"/>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Predefined Process 10">
            <a:extLst>
              <a:ext uri="{FF2B5EF4-FFF2-40B4-BE49-F238E27FC236}">
                <a16:creationId xmlns:a16="http://schemas.microsoft.com/office/drawing/2014/main" id="{85DEED1E-3B6D-39B0-3F0C-094435C5E1AA}"/>
              </a:ext>
            </a:extLst>
          </p:cNvPr>
          <p:cNvSpPr/>
          <p:nvPr/>
        </p:nvSpPr>
        <p:spPr>
          <a:xfrm>
            <a:off x="7824951" y="3264902"/>
            <a:ext cx="1933904" cy="1051034"/>
          </a:xfrm>
          <a:prstGeom prst="flowChartPredefinedProcess">
            <a:avLst/>
          </a:prstGeom>
          <a:solidFill>
            <a:srgbClr val="0B49CB"/>
          </a:solidFill>
          <a:ln w="381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badi" panose="020B0604020104020204" pitchFamily="34" charset="0"/>
              </a:rPr>
              <a:t>Filter the </a:t>
            </a:r>
            <a:r>
              <a:rPr lang="en-US" sz="1400" dirty="0" err="1">
                <a:latin typeface="Abadi" panose="020B0604020104020204" pitchFamily="34" charset="0"/>
              </a:rPr>
              <a:t>dataframe</a:t>
            </a:r>
            <a:r>
              <a:rPr lang="en-US" sz="1400" dirty="0">
                <a:latin typeface="Abadi" panose="020B0604020104020204" pitchFamily="34" charset="0"/>
              </a:rPr>
              <a:t> to only include Falcon 9 launches</a:t>
            </a:r>
          </a:p>
        </p:txBody>
      </p:sp>
      <p:sp>
        <p:nvSpPr>
          <p:cNvPr id="12" name="Flowchart: Predefined Process 11">
            <a:extLst>
              <a:ext uri="{FF2B5EF4-FFF2-40B4-BE49-F238E27FC236}">
                <a16:creationId xmlns:a16="http://schemas.microsoft.com/office/drawing/2014/main" id="{5172C555-BADB-7DB3-876E-F29FA097A0E9}"/>
              </a:ext>
            </a:extLst>
          </p:cNvPr>
          <p:cNvSpPr/>
          <p:nvPr/>
        </p:nvSpPr>
        <p:spPr>
          <a:xfrm>
            <a:off x="7824951" y="4974539"/>
            <a:ext cx="1933904" cy="1051034"/>
          </a:xfrm>
          <a:prstGeom prst="flowChartPredefinedProcess">
            <a:avLst/>
          </a:prstGeom>
          <a:solidFill>
            <a:srgbClr val="0B49CB"/>
          </a:solidFill>
          <a:ln w="381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badi" panose="020B0604020104020204" pitchFamily="34" charset="0"/>
              </a:rPr>
              <a:t>Dealing with Missing Values</a:t>
            </a:r>
          </a:p>
        </p:txBody>
      </p:sp>
      <p:sp>
        <p:nvSpPr>
          <p:cNvPr id="13" name="Arrow: Down 12">
            <a:extLst>
              <a:ext uri="{FF2B5EF4-FFF2-40B4-BE49-F238E27FC236}">
                <a16:creationId xmlns:a16="http://schemas.microsoft.com/office/drawing/2014/main" id="{8A435225-D6D1-A69B-1E55-19E731B4DE1A}"/>
              </a:ext>
            </a:extLst>
          </p:cNvPr>
          <p:cNvSpPr/>
          <p:nvPr/>
        </p:nvSpPr>
        <p:spPr>
          <a:xfrm>
            <a:off x="8551013" y="4420579"/>
            <a:ext cx="481780" cy="449317"/>
          </a:xfrm>
          <a:prstGeom prst="downArrow">
            <a:avLst/>
          </a:prstGeom>
          <a:solidFill>
            <a:srgbClr val="0948CB"/>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1150</TotalTime>
  <Words>2287</Words>
  <Application>Microsoft Office PowerPoint</Application>
  <PresentationFormat>Widescreen</PresentationFormat>
  <Paragraphs>420</Paragraphs>
  <Slides>51</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ARI BUDI PRASETYO</cp:lastModifiedBy>
  <cp:revision>320</cp:revision>
  <dcterms:created xsi:type="dcterms:W3CDTF">2021-04-29T18:58:34Z</dcterms:created>
  <dcterms:modified xsi:type="dcterms:W3CDTF">2022-07-10T01:09:31Z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